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2" r:id="rId1"/>
  </p:sldMasterIdLst>
  <p:notesMasterIdLst>
    <p:notesMasterId r:id="rId44"/>
  </p:notesMasterIdLst>
  <p:sldIdLst>
    <p:sldId id="304" r:id="rId2"/>
    <p:sldId id="257" r:id="rId3"/>
    <p:sldId id="312" r:id="rId4"/>
    <p:sldId id="258" r:id="rId5"/>
    <p:sldId id="313" r:id="rId6"/>
    <p:sldId id="259" r:id="rId7"/>
    <p:sldId id="263" r:id="rId8"/>
    <p:sldId id="265" r:id="rId9"/>
    <p:sldId id="311" r:id="rId10"/>
    <p:sldId id="268" r:id="rId11"/>
    <p:sldId id="272" r:id="rId12"/>
    <p:sldId id="273" r:id="rId13"/>
    <p:sldId id="274" r:id="rId14"/>
    <p:sldId id="275" r:id="rId15"/>
    <p:sldId id="276" r:id="rId16"/>
    <p:sldId id="279" r:id="rId17"/>
    <p:sldId id="277" r:id="rId18"/>
    <p:sldId id="278" r:id="rId19"/>
    <p:sldId id="289" r:id="rId20"/>
    <p:sldId id="290" r:id="rId21"/>
    <p:sldId id="307" r:id="rId22"/>
    <p:sldId id="280" r:id="rId23"/>
    <p:sldId id="281" r:id="rId24"/>
    <p:sldId id="282" r:id="rId25"/>
    <p:sldId id="283" r:id="rId26"/>
    <p:sldId id="284" r:id="rId27"/>
    <p:sldId id="271" r:id="rId28"/>
    <p:sldId id="297" r:id="rId29"/>
    <p:sldId id="309" r:id="rId30"/>
    <p:sldId id="298" r:id="rId31"/>
    <p:sldId id="302" r:id="rId32"/>
    <p:sldId id="285" r:id="rId33"/>
    <p:sldId id="300" r:id="rId34"/>
    <p:sldId id="294" r:id="rId35"/>
    <p:sldId id="296" r:id="rId36"/>
    <p:sldId id="310" r:id="rId37"/>
    <p:sldId id="308" r:id="rId38"/>
    <p:sldId id="266" r:id="rId39"/>
    <p:sldId id="267" r:id="rId40"/>
    <p:sldId id="270" r:id="rId41"/>
    <p:sldId id="292" r:id="rId42"/>
    <p:sldId id="293" r:id="rId43"/>
  </p:sldIdLst>
  <p:sldSz cx="9144000" cy="5143500" type="screen16x9"/>
  <p:notesSz cx="6858000" cy="9144000"/>
  <p:embeddedFontLst>
    <p:embeddedFont>
      <p:font typeface="Roboto Mono" pitchFamily="2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D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22862E-2511-437E-AB79-766617B64D75}">
  <a:tblStyle styleId="{CE22862E-2511-437E-AB79-766617B64D7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3"/>
  </p:normalViewPr>
  <p:slideViewPr>
    <p:cSldViewPr snapToGrid="0">
      <p:cViewPr varScale="1">
        <p:scale>
          <a:sx n="155" d="100"/>
          <a:sy n="155" d="100"/>
        </p:scale>
        <p:origin x="728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8b315551b2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g8b315551b2_2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9641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8b315551b2_2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g8b315551b2_2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8b315551b2_2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8b315551b2_2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b315551b2_2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" name="Google Shape;384;g8b315551b2_2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8b315551b2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8b315551b2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b315551b2_2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2" name="Google Shape;402;g8b315551b2_2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8b315551b2_2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2" name="Google Shape;432;g8b315551b2_2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8b315551b2_2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1" name="Google Shape;411;g8b315551b2_2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8b315551b2_2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g8b315551b2_2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8b315551b2_2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6" name="Google Shape;546;g8b315551b2_2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8b315551b2_2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6" name="Google Shape;556;g8b315551b2_2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b315551b2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8b315551b2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8b315551b2_2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4" name="Google Shape;444;g8b315551b2_2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8b315551b2_2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7" name="Google Shape;457;g8b315551b2_2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8b315551b2_2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6" name="Google Shape;476;g8b315551b2_2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8b315551b2_2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7" name="Google Shape;487;g8b315551b2_2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8b315551b2_2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7" name="Google Shape;497;g8b315551b2_2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b315551b2_2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g8b315551b2_2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56209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b315551b2_2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g8b315551b2_2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1896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b315551b2_2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g8b315551b2_2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43170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b315551b2_2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g8b315551b2_2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87766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b315551b2_2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g8b315551b2_2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8255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8b315551b2_2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g8b315551b2_2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86725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8b315551b2_2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6" name="Google Shape;506;g8b315551b2_2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b315551b2_2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g8b315551b2_2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55570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8b315551b2_2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8" name="Google Shape;528;g8b315551b2_2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66108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8b315551b2_2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g8b315551b2_2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23467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8b315551b2_2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g8b315551b2_2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98409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b315551b2_2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g8b315551b2_2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8b315551b2_2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g8b315551b2_2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b315551b2_2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g8b315551b2_2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8b315551b2_2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6" name="Google Shape;576;g8b315551b2_2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8b315551b2_2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8" name="Google Shape;638;g8b315551b2_2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8b315551b2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g8b315551b2_2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8b315551b2_2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g8b315551b2_2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992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b315551b2_2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g8b315551b2_2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b315551b2_2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8b315551b2_2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b315551b2_2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g8b315551b2_2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8b315551b2_2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g8b315551b2_2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5200"/>
              <a:buNone/>
              <a:defRPr sz="5200">
                <a:solidFill>
                  <a:srgbClr val="1C458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tiff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tiff"/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tiff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tiff"/><Relationship Id="rId5" Type="http://schemas.openxmlformats.org/officeDocument/2006/relationships/image" Target="../media/image52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tiff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.png"/><Relationship Id="rId7" Type="http://schemas.openxmlformats.org/officeDocument/2006/relationships/image" Target="../media/image5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JPG"/><Relationship Id="rId4" Type="http://schemas.openxmlformats.org/officeDocument/2006/relationships/image" Target="../media/image56.png"/><Relationship Id="rId9" Type="http://schemas.openxmlformats.org/officeDocument/2006/relationships/image" Target="../media/image61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tiff"/><Relationship Id="rId4" Type="http://schemas.openxmlformats.org/officeDocument/2006/relationships/image" Target="../media/image6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tiff"/><Relationship Id="rId3" Type="http://schemas.openxmlformats.org/officeDocument/2006/relationships/image" Target="../media/image1.png"/><Relationship Id="rId7" Type="http://schemas.openxmlformats.org/officeDocument/2006/relationships/image" Target="../media/image66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1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tiff"/><Relationship Id="rId4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jpg"/><Relationship Id="rId4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8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400" b="1" dirty="0">
                <a:latin typeface="Calibri"/>
                <a:ea typeface="Calibri"/>
                <a:cs typeface="Calibri"/>
                <a:sym typeface="Calibri"/>
              </a:rPr>
              <a:t>While you wait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6760" y="137160"/>
            <a:ext cx="608475" cy="69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D4BE2D-A40A-2744-991B-09AF3CD271A5}"/>
              </a:ext>
            </a:extLst>
          </p:cNvPr>
          <p:cNvSpPr txBox="1"/>
          <p:nvPr/>
        </p:nvSpPr>
        <p:spPr>
          <a:xfrm>
            <a:off x="1186249" y="1202724"/>
            <a:ext cx="4827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Follow us on twitter - @</a:t>
            </a:r>
            <a:r>
              <a:rPr lang="en-US" sz="2400" dirty="0" err="1">
                <a:solidFill>
                  <a:srgbClr val="0070C0"/>
                </a:solidFill>
              </a:rPr>
              <a:t>pybamm</a:t>
            </a:r>
            <a:r>
              <a:rPr lang="en-US" sz="2400" dirty="0">
                <a:solidFill>
                  <a:srgbClr val="0070C0"/>
                </a:solidFill>
              </a:rPr>
              <a:t>_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5A05AD-0382-194C-9E81-621221044168}"/>
              </a:ext>
            </a:extLst>
          </p:cNvPr>
          <p:cNvSpPr txBox="1"/>
          <p:nvPr/>
        </p:nvSpPr>
        <p:spPr>
          <a:xfrm>
            <a:off x="1186246" y="2184024"/>
            <a:ext cx="4349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Star us on GitHub - </a:t>
            </a:r>
            <a:r>
              <a:rPr lang="en-US" sz="2400" dirty="0" err="1">
                <a:solidFill>
                  <a:srgbClr val="FFC000"/>
                </a:solidFill>
              </a:rPr>
              <a:t>PyBaMM</a:t>
            </a:r>
            <a:endParaRPr lang="en-US" sz="2400" dirty="0">
              <a:solidFill>
                <a:srgbClr val="FFC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D237DD-77C6-7D44-A105-8A85BBB24A05}"/>
              </a:ext>
            </a:extLst>
          </p:cNvPr>
          <p:cNvSpPr txBox="1"/>
          <p:nvPr/>
        </p:nvSpPr>
        <p:spPr>
          <a:xfrm>
            <a:off x="1186247" y="3223004"/>
            <a:ext cx="7389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Fill out the </a:t>
            </a:r>
            <a:r>
              <a:rPr lang="en-US" sz="2400" dirty="0" err="1">
                <a:solidFill>
                  <a:srgbClr val="0070C0"/>
                </a:solidFill>
              </a:rPr>
              <a:t>PyBaMM</a:t>
            </a:r>
            <a:r>
              <a:rPr lang="en-US" sz="2400" dirty="0">
                <a:solidFill>
                  <a:srgbClr val="0070C0"/>
                </a:solidFill>
              </a:rPr>
              <a:t> Survey - </a:t>
            </a:r>
            <a:r>
              <a:rPr lang="en-US" sz="2400" dirty="0" err="1">
                <a:solidFill>
                  <a:srgbClr val="0070C0"/>
                </a:solidFill>
              </a:rPr>
              <a:t>survey.pybamm.org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D347BF-8AC5-004C-89A0-5293D2FD5D73}"/>
              </a:ext>
            </a:extLst>
          </p:cNvPr>
          <p:cNvSpPr txBox="1"/>
          <p:nvPr/>
        </p:nvSpPr>
        <p:spPr>
          <a:xfrm>
            <a:off x="1186247" y="4174468"/>
            <a:ext cx="6606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Try our online examples - </a:t>
            </a:r>
            <a:r>
              <a:rPr lang="en-US" sz="2400" dirty="0" err="1">
                <a:solidFill>
                  <a:srgbClr val="FFC000"/>
                </a:solidFill>
              </a:rPr>
              <a:t>colab.pybamm.org</a:t>
            </a:r>
            <a:endParaRPr lang="en-US" sz="2400" dirty="0">
              <a:solidFill>
                <a:srgbClr val="FFC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5DDE61-FC21-1449-9E33-D4FAA935B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716" y="1096190"/>
            <a:ext cx="928530" cy="6747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F2B968-8A0C-F041-B50F-9F5729088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99" y="1936932"/>
            <a:ext cx="955847" cy="9558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0DDD64-EE29-CC43-BB1B-810F6ADA19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769" y="3080382"/>
            <a:ext cx="611106" cy="7469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D7CF6A-B96E-DD4E-9972-7625F9A6BF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700" y="4014892"/>
            <a:ext cx="780050" cy="78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675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8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400" b="1">
                <a:latin typeface="Calibri"/>
                <a:ea typeface="Calibri"/>
                <a:cs typeface="Calibri"/>
                <a:sym typeface="Calibri"/>
              </a:rPr>
              <a:t>What is PyBaMM?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38"/>
          <p:cNvSpPr txBox="1"/>
          <p:nvPr/>
        </p:nvSpPr>
        <p:spPr>
          <a:xfrm>
            <a:off x="1585469" y="994684"/>
            <a:ext cx="1554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1" i="0" u="none" strike="noStrike" cap="none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FAST</a:t>
            </a:r>
            <a:endParaRPr sz="2200" b="1" i="0" u="none" strike="noStrike" cap="none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38"/>
          <p:cNvSpPr txBox="1"/>
          <p:nvPr/>
        </p:nvSpPr>
        <p:spPr>
          <a:xfrm>
            <a:off x="3516747" y="994684"/>
            <a:ext cx="1718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1" i="0" u="none" strike="noStrike" cap="none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FLEXIBLE</a:t>
            </a:r>
            <a:endParaRPr sz="2200" b="1" i="0" u="none" strike="noStrike" cap="none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8"/>
          <p:cNvSpPr txBox="1"/>
          <p:nvPr/>
        </p:nvSpPr>
        <p:spPr>
          <a:xfrm>
            <a:off x="5461818" y="994684"/>
            <a:ext cx="20967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1" i="0" u="none" strike="noStrike" cap="none" dirty="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RELIABLE</a:t>
            </a:r>
            <a:endParaRPr sz="2200" b="1" i="0" u="none" strike="noStrike" cap="none" dirty="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38"/>
          <p:cNvSpPr txBox="1">
            <a:spLocks noGrp="1"/>
          </p:cNvSpPr>
          <p:nvPr>
            <p:ph type="body" idx="1"/>
          </p:nvPr>
        </p:nvSpPr>
        <p:spPr>
          <a:xfrm>
            <a:off x="628650" y="626706"/>
            <a:ext cx="7886700" cy="3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2100"/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PyBaMM is a framework for building and solving battery models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8"/>
          <p:cNvSpPr/>
          <p:nvPr/>
        </p:nvSpPr>
        <p:spPr>
          <a:xfrm>
            <a:off x="781050" y="1560525"/>
            <a:ext cx="3566100" cy="1554600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Models </a:t>
            </a:r>
            <a:endParaRPr sz="1600" b="1" i="0" u="none" strike="noStrike" cap="none" dirty="0">
              <a:solidFill>
                <a:srgbClr val="54813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en-GB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Lithium-ion models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(full and reduced-order)</a:t>
            </a:r>
            <a:endParaRPr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en-GB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Lead-acid models </a:t>
            </a:r>
            <a:endParaRPr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en-GB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Fully coupled thermal models</a:t>
            </a:r>
            <a:endParaRPr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en-GB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Degradation mechanisms (SEI) </a:t>
            </a:r>
            <a:endParaRPr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Google Shape;28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6760" y="137160"/>
            <a:ext cx="608475" cy="69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8"/>
          <p:cNvSpPr/>
          <p:nvPr/>
        </p:nvSpPr>
        <p:spPr>
          <a:xfrm>
            <a:off x="781050" y="3288575"/>
            <a:ext cx="3566100" cy="1554600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Library of Chemistries / Parameters</a:t>
            </a:r>
            <a:endParaRPr sz="16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en-GB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LCO, LiNiCo02, NCA, NMC 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en-GB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Graphite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en-GB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LiPF6 ​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en-GB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Easy to add your own parameter sets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8"/>
          <p:cNvSpPr/>
          <p:nvPr/>
        </p:nvSpPr>
        <p:spPr>
          <a:xfrm>
            <a:off x="4617720" y="3288575"/>
            <a:ext cx="3566100" cy="1554600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Functionality</a:t>
            </a:r>
            <a:endParaRPr sz="1600" b="1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-GB" sz="1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Range of numerical methods for solving models</a:t>
            </a:r>
            <a:endParaRPr sz="16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en-GB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Choice of cell geometries: 1D, 2+1D single layer pouch cells </a:t>
            </a:r>
            <a:endParaRPr sz="16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-GB" sz="1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Interface with external software</a:t>
            </a:r>
            <a:endParaRPr sz="16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8"/>
          <p:cNvSpPr/>
          <p:nvPr/>
        </p:nvSpPr>
        <p:spPr>
          <a:xfrm>
            <a:off x="4618550" y="1560525"/>
            <a:ext cx="3566100" cy="1554600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12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Experimental suite</a:t>
            </a:r>
            <a:endParaRPr sz="16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en-GB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Any voltage, current or power control, for example: </a:t>
            </a:r>
            <a:endParaRPr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○"/>
            </a:pPr>
            <a:r>
              <a:rPr lang="en-GB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GITT, PITT, CCCV, drive cycle</a:t>
            </a:r>
            <a:endParaRPr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en-GB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Easy interface to define custom protocols</a:t>
            </a:r>
            <a:endParaRPr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400" b="1">
                <a:latin typeface="Calibri"/>
                <a:ea typeface="Calibri"/>
                <a:cs typeface="Calibri"/>
                <a:sym typeface="Calibri"/>
              </a:rPr>
              <a:t>Flexible Submodel Structure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5" name="Google Shape;325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6760" y="137160"/>
            <a:ext cx="608475" cy="698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6" name="Google Shape;326;p42"/>
          <p:cNvGrpSpPr/>
          <p:nvPr/>
        </p:nvGrpSpPr>
        <p:grpSpPr>
          <a:xfrm>
            <a:off x="3986225" y="1105725"/>
            <a:ext cx="4735800" cy="1860900"/>
            <a:chOff x="3910025" y="1181925"/>
            <a:chExt cx="4735800" cy="1860900"/>
          </a:xfrm>
        </p:grpSpPr>
        <p:sp>
          <p:nvSpPr>
            <p:cNvPr id="327" name="Google Shape;327;p42"/>
            <p:cNvSpPr/>
            <p:nvPr/>
          </p:nvSpPr>
          <p:spPr>
            <a:xfrm>
              <a:off x="3910025" y="1181925"/>
              <a:ext cx="4735800" cy="18609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8" name="Google Shape;328;p42"/>
            <p:cNvGrpSpPr/>
            <p:nvPr/>
          </p:nvGrpSpPr>
          <p:grpSpPr>
            <a:xfrm>
              <a:off x="4180836" y="1196557"/>
              <a:ext cx="4262314" cy="1788318"/>
              <a:chOff x="598261" y="1127982"/>
              <a:chExt cx="4262314" cy="1788318"/>
            </a:xfrm>
          </p:grpSpPr>
          <p:grpSp>
            <p:nvGrpSpPr>
              <p:cNvPr id="329" name="Google Shape;329;p42"/>
              <p:cNvGrpSpPr/>
              <p:nvPr/>
            </p:nvGrpSpPr>
            <p:grpSpPr>
              <a:xfrm>
                <a:off x="598336" y="1127982"/>
                <a:ext cx="3998934" cy="620322"/>
                <a:chOff x="5594556" y="2930013"/>
                <a:chExt cx="6003504" cy="931275"/>
              </a:xfrm>
            </p:grpSpPr>
            <p:grpSp>
              <p:nvGrpSpPr>
                <p:cNvPr id="330" name="Google Shape;330;p42"/>
                <p:cNvGrpSpPr/>
                <p:nvPr/>
              </p:nvGrpSpPr>
              <p:grpSpPr>
                <a:xfrm>
                  <a:off x="6518218" y="3278417"/>
                  <a:ext cx="5079842" cy="496595"/>
                  <a:chOff x="6027174" y="1420759"/>
                  <a:chExt cx="5935088" cy="580202"/>
                </a:xfrm>
              </p:grpSpPr>
              <p:sp>
                <p:nvSpPr>
                  <p:cNvPr id="331" name="Google Shape;331;p42"/>
                  <p:cNvSpPr/>
                  <p:nvPr/>
                </p:nvSpPr>
                <p:spPr>
                  <a:xfrm>
                    <a:off x="6027174" y="1420761"/>
                    <a:ext cx="5934900" cy="580200"/>
                  </a:xfrm>
                  <a:prstGeom prst="rect">
                    <a:avLst/>
                  </a:prstGeom>
                  <a:solidFill>
                    <a:srgbClr val="DDEAF6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2" name="Google Shape;332;p42"/>
                  <p:cNvSpPr/>
                  <p:nvPr/>
                </p:nvSpPr>
                <p:spPr>
                  <a:xfrm>
                    <a:off x="6032090" y="1420760"/>
                    <a:ext cx="580200" cy="580200"/>
                  </a:xfrm>
                  <a:prstGeom prst="ellipse">
                    <a:avLst/>
                  </a:prstGeom>
                  <a:solidFill>
                    <a:srgbClr val="548135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3" name="Google Shape;333;p42"/>
                  <p:cNvSpPr/>
                  <p:nvPr/>
                </p:nvSpPr>
                <p:spPr>
                  <a:xfrm>
                    <a:off x="6611574" y="1420760"/>
                    <a:ext cx="580200" cy="580200"/>
                  </a:xfrm>
                  <a:prstGeom prst="ellipse">
                    <a:avLst/>
                  </a:prstGeom>
                  <a:solidFill>
                    <a:srgbClr val="548135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4" name="Google Shape;334;p42"/>
                  <p:cNvSpPr/>
                  <p:nvPr/>
                </p:nvSpPr>
                <p:spPr>
                  <a:xfrm>
                    <a:off x="7771928" y="1420759"/>
                    <a:ext cx="580200" cy="580200"/>
                  </a:xfrm>
                  <a:prstGeom prst="ellipse">
                    <a:avLst/>
                  </a:prstGeom>
                  <a:solidFill>
                    <a:srgbClr val="548135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5" name="Google Shape;335;p42"/>
                  <p:cNvSpPr/>
                  <p:nvPr/>
                </p:nvSpPr>
                <p:spPr>
                  <a:xfrm>
                    <a:off x="7191677" y="1420760"/>
                    <a:ext cx="580200" cy="580200"/>
                  </a:xfrm>
                  <a:prstGeom prst="ellipse">
                    <a:avLst/>
                  </a:prstGeom>
                  <a:solidFill>
                    <a:srgbClr val="548135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6" name="Google Shape;336;p42"/>
                  <p:cNvSpPr/>
                  <p:nvPr/>
                </p:nvSpPr>
                <p:spPr>
                  <a:xfrm>
                    <a:off x="9641753" y="1420759"/>
                    <a:ext cx="580200" cy="580200"/>
                  </a:xfrm>
                  <a:prstGeom prst="ellipse">
                    <a:avLst/>
                  </a:prstGeom>
                  <a:solidFill>
                    <a:srgbClr val="7030A0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7" name="Google Shape;337;p42"/>
                  <p:cNvSpPr/>
                  <p:nvPr/>
                </p:nvSpPr>
                <p:spPr>
                  <a:xfrm>
                    <a:off x="10221856" y="1420759"/>
                    <a:ext cx="580200" cy="580200"/>
                  </a:xfrm>
                  <a:prstGeom prst="ellipse">
                    <a:avLst/>
                  </a:prstGeom>
                  <a:solidFill>
                    <a:srgbClr val="7030A0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8" name="Google Shape;338;p42"/>
                  <p:cNvSpPr/>
                  <p:nvPr/>
                </p:nvSpPr>
                <p:spPr>
                  <a:xfrm>
                    <a:off x="11382062" y="1420761"/>
                    <a:ext cx="580200" cy="580200"/>
                  </a:xfrm>
                  <a:prstGeom prst="ellipse">
                    <a:avLst/>
                  </a:prstGeom>
                  <a:solidFill>
                    <a:srgbClr val="7030A0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9" name="Google Shape;339;p42"/>
                  <p:cNvSpPr/>
                  <p:nvPr/>
                </p:nvSpPr>
                <p:spPr>
                  <a:xfrm>
                    <a:off x="10801959" y="1420761"/>
                    <a:ext cx="580200" cy="580200"/>
                  </a:xfrm>
                  <a:prstGeom prst="ellipse">
                    <a:avLst/>
                  </a:prstGeom>
                  <a:solidFill>
                    <a:srgbClr val="7030A0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0" name="Google Shape;340;p42"/>
                  <p:cNvSpPr/>
                  <p:nvPr/>
                </p:nvSpPr>
                <p:spPr>
                  <a:xfrm>
                    <a:off x="8367220" y="1420761"/>
                    <a:ext cx="1274400" cy="580200"/>
                  </a:xfrm>
                  <a:prstGeom prst="rect">
                    <a:avLst/>
                  </a:prstGeom>
                  <a:solidFill>
                    <a:srgbClr val="DDEAF6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cxnSp>
              <p:nvCxnSpPr>
                <p:cNvPr id="341" name="Google Shape;341;p42"/>
                <p:cNvCxnSpPr/>
                <p:nvPr/>
              </p:nvCxnSpPr>
              <p:spPr>
                <a:xfrm rot="10800000">
                  <a:off x="5862282" y="3147417"/>
                  <a:ext cx="1500" cy="4104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triangle" w="med" len="med"/>
                </a:ln>
              </p:spPr>
            </p:cxnSp>
            <p:cxnSp>
              <p:nvCxnSpPr>
                <p:cNvPr id="342" name="Google Shape;342;p42"/>
                <p:cNvCxnSpPr/>
                <p:nvPr/>
              </p:nvCxnSpPr>
              <p:spPr>
                <a:xfrm>
                  <a:off x="5863088" y="3557817"/>
                  <a:ext cx="3996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triangle" w="med" len="med"/>
                </a:ln>
              </p:spPr>
            </p:cxnSp>
            <p:sp>
              <p:nvSpPr>
                <p:cNvPr id="343" name="Google Shape;343;p42"/>
                <p:cNvSpPr/>
                <p:nvPr/>
              </p:nvSpPr>
              <p:spPr>
                <a:xfrm>
                  <a:off x="5838125" y="3534957"/>
                  <a:ext cx="45600" cy="45600"/>
                </a:xfrm>
                <a:prstGeom prst="ellipse">
                  <a:avLst/>
                </a:prstGeom>
                <a:solidFill>
                  <a:schemeClr val="dk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" name="Google Shape;344;p42"/>
                <p:cNvSpPr txBox="1"/>
                <p:nvPr/>
              </p:nvSpPr>
              <p:spPr>
                <a:xfrm>
                  <a:off x="5594556" y="2930013"/>
                  <a:ext cx="243600" cy="369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GB" sz="14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r</a:t>
                  </a:r>
                  <a:endParaRPr sz="11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5" name="Google Shape;345;p42"/>
                <p:cNvSpPr txBox="1"/>
                <p:nvPr/>
              </p:nvSpPr>
              <p:spPr>
                <a:xfrm>
                  <a:off x="6044076" y="3491988"/>
                  <a:ext cx="243600" cy="369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GB" sz="14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x</a:t>
                  </a:r>
                  <a:endParaRPr sz="1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46" name="Google Shape;346;p42"/>
              <p:cNvSpPr/>
              <p:nvPr/>
            </p:nvSpPr>
            <p:spPr>
              <a:xfrm>
                <a:off x="1213645" y="2090658"/>
                <a:ext cx="3383700" cy="330600"/>
              </a:xfrm>
              <a:prstGeom prst="rect">
                <a:avLst/>
              </a:prstGeom>
              <a:solidFill>
                <a:srgbClr val="DDEAF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347;p42"/>
              <p:cNvSpPr/>
              <p:nvPr/>
            </p:nvSpPr>
            <p:spPr>
              <a:xfrm>
                <a:off x="1712202" y="2090656"/>
                <a:ext cx="330600" cy="330600"/>
              </a:xfrm>
              <a:prstGeom prst="ellipse">
                <a:avLst/>
              </a:prstGeom>
              <a:solidFill>
                <a:srgbClr val="548135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348;p42"/>
              <p:cNvSpPr/>
              <p:nvPr/>
            </p:nvSpPr>
            <p:spPr>
              <a:xfrm>
                <a:off x="3801403" y="2090656"/>
                <a:ext cx="330600" cy="330600"/>
              </a:xfrm>
              <a:prstGeom prst="ellipse">
                <a:avLst/>
              </a:prstGeom>
              <a:solidFill>
                <a:srgbClr val="7030A0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42"/>
              <p:cNvSpPr/>
              <p:nvPr/>
            </p:nvSpPr>
            <p:spPr>
              <a:xfrm>
                <a:off x="2547792" y="2090658"/>
                <a:ext cx="726600" cy="330600"/>
              </a:xfrm>
              <a:prstGeom prst="rect">
                <a:avLst/>
              </a:prstGeom>
              <a:solidFill>
                <a:srgbClr val="DDEAF6"/>
              </a:solidFill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50" name="Google Shape;350;p42"/>
              <p:cNvCxnSpPr/>
              <p:nvPr/>
            </p:nvCxnSpPr>
            <p:spPr>
              <a:xfrm rot="10800000">
                <a:off x="776693" y="2003433"/>
                <a:ext cx="900" cy="273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351" name="Google Shape;351;p42"/>
              <p:cNvCxnSpPr/>
              <p:nvPr/>
            </p:nvCxnSpPr>
            <p:spPr>
              <a:xfrm>
                <a:off x="777130" y="2276733"/>
                <a:ext cx="266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sp>
            <p:nvSpPr>
              <p:cNvPr id="352" name="Google Shape;352;p42"/>
              <p:cNvSpPr/>
              <p:nvPr/>
            </p:nvSpPr>
            <p:spPr>
              <a:xfrm>
                <a:off x="760503" y="2261506"/>
                <a:ext cx="30300" cy="30300"/>
              </a:xfrm>
              <a:prstGeom prst="ellipse">
                <a:avLst/>
              </a:prstGeom>
              <a:solidFill>
                <a:schemeClr val="dk1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42"/>
              <p:cNvSpPr txBox="1"/>
              <p:nvPr/>
            </p:nvSpPr>
            <p:spPr>
              <a:xfrm>
                <a:off x="598261" y="1858553"/>
                <a:ext cx="162300" cy="24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GB" sz="1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</a:t>
                </a:r>
                <a:endParaRPr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42"/>
              <p:cNvSpPr txBox="1"/>
              <p:nvPr/>
            </p:nvSpPr>
            <p:spPr>
              <a:xfrm>
                <a:off x="897687" y="2232885"/>
                <a:ext cx="162300" cy="24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GB" sz="1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x</a:t>
                </a: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42"/>
              <p:cNvSpPr txBox="1"/>
              <p:nvPr/>
            </p:nvSpPr>
            <p:spPr>
              <a:xfrm>
                <a:off x="752975" y="2523900"/>
                <a:ext cx="4107600" cy="39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GB" sz="1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PyBaMM includes popular battery model such as the Doyle-Fuller-Newman model (P2D) and the Single Particle Model</a:t>
                </a:r>
                <a:endParaRPr sz="1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56" name="Google Shape;356;p42"/>
          <p:cNvGrpSpPr/>
          <p:nvPr/>
        </p:nvGrpSpPr>
        <p:grpSpPr>
          <a:xfrm>
            <a:off x="4045501" y="3130825"/>
            <a:ext cx="4676400" cy="1860900"/>
            <a:chOff x="3588301" y="3207025"/>
            <a:chExt cx="4676400" cy="1860900"/>
          </a:xfrm>
        </p:grpSpPr>
        <p:sp>
          <p:nvSpPr>
            <p:cNvPr id="357" name="Google Shape;357;p42"/>
            <p:cNvSpPr/>
            <p:nvPr/>
          </p:nvSpPr>
          <p:spPr>
            <a:xfrm>
              <a:off x="3588301" y="3207025"/>
              <a:ext cx="4676400" cy="18609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8" name="Google Shape;358;p42"/>
            <p:cNvGrpSpPr/>
            <p:nvPr/>
          </p:nvGrpSpPr>
          <p:grpSpPr>
            <a:xfrm>
              <a:off x="3763179" y="3390146"/>
              <a:ext cx="4286305" cy="1630179"/>
              <a:chOff x="4144179" y="3161546"/>
              <a:chExt cx="4286305" cy="1630179"/>
            </a:xfrm>
          </p:grpSpPr>
          <p:grpSp>
            <p:nvGrpSpPr>
              <p:cNvPr id="359" name="Google Shape;359;p42"/>
              <p:cNvGrpSpPr/>
              <p:nvPr/>
            </p:nvGrpSpPr>
            <p:grpSpPr>
              <a:xfrm>
                <a:off x="4144179" y="3161546"/>
                <a:ext cx="4286305" cy="360888"/>
                <a:chOff x="5031880" y="4590703"/>
                <a:chExt cx="6679608" cy="562393"/>
              </a:xfrm>
            </p:grpSpPr>
            <p:sp>
              <p:nvSpPr>
                <p:cNvPr id="360" name="Google Shape;360;p42"/>
                <p:cNvSpPr/>
                <p:nvPr/>
              </p:nvSpPr>
              <p:spPr>
                <a:xfrm>
                  <a:off x="5031880" y="4590703"/>
                  <a:ext cx="1227600" cy="56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B5394"/>
                </a:solidFill>
                <a:ln w="12700" cap="flat" cmpd="sng">
                  <a:solidFill>
                    <a:srgbClr val="42719B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lang="en-GB" sz="1000" b="0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Stefan</a:t>
                  </a:r>
                  <a:endParaRPr sz="10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lang="en-GB" sz="1000" b="0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Maxwell</a:t>
                  </a:r>
                  <a:endParaRPr sz="10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1" name="Google Shape;361;p42"/>
                <p:cNvSpPr/>
                <p:nvPr/>
              </p:nvSpPr>
              <p:spPr>
                <a:xfrm>
                  <a:off x="7049087" y="4592696"/>
                  <a:ext cx="1227600" cy="56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B5394"/>
                </a:solidFill>
                <a:ln w="12700" cap="flat" cmpd="sng">
                  <a:solidFill>
                    <a:srgbClr val="42719B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lang="en-GB" sz="1000" b="0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Fickian Diffusion</a:t>
                  </a:r>
                  <a:endParaRPr sz="10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2" name="Google Shape;362;p42"/>
                <p:cNvSpPr/>
                <p:nvPr/>
              </p:nvSpPr>
              <p:spPr>
                <a:xfrm>
                  <a:off x="9066294" y="4592696"/>
                  <a:ext cx="1227600" cy="56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B5394"/>
                </a:solidFill>
                <a:ln w="12700" cap="flat" cmpd="sng">
                  <a:solidFill>
                    <a:srgbClr val="42719B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lang="en-GB" sz="1000" b="0" i="0" u="none" strike="noStrike" cap="none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Lumped Thermal</a:t>
                  </a:r>
                  <a:endParaRPr sz="10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3" name="Google Shape;363;p42"/>
                <p:cNvSpPr/>
                <p:nvPr/>
              </p:nvSpPr>
              <p:spPr>
                <a:xfrm>
                  <a:off x="6477256" y="4723438"/>
                  <a:ext cx="354000" cy="354000"/>
                </a:xfrm>
                <a:prstGeom prst="plus">
                  <a:avLst>
                    <a:gd name="adj" fmla="val 41667"/>
                  </a:avLst>
                </a:prstGeom>
                <a:solidFill>
                  <a:srgbClr val="0B5394"/>
                </a:solidFill>
                <a:ln w="12700" cap="flat" cmpd="sng">
                  <a:solidFill>
                    <a:srgbClr val="42719B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4" name="Google Shape;364;p42"/>
                <p:cNvSpPr/>
                <p:nvPr/>
              </p:nvSpPr>
              <p:spPr>
                <a:xfrm>
                  <a:off x="8494463" y="4693941"/>
                  <a:ext cx="354000" cy="354000"/>
                </a:xfrm>
                <a:prstGeom prst="plus">
                  <a:avLst>
                    <a:gd name="adj" fmla="val 41667"/>
                  </a:avLst>
                </a:prstGeom>
                <a:solidFill>
                  <a:srgbClr val="0B5394"/>
                </a:solidFill>
                <a:ln w="12700" cap="flat" cmpd="sng">
                  <a:solidFill>
                    <a:srgbClr val="42719B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5" name="Google Shape;365;p42"/>
                <p:cNvSpPr/>
                <p:nvPr/>
              </p:nvSpPr>
              <p:spPr>
                <a:xfrm>
                  <a:off x="10511670" y="4693941"/>
                  <a:ext cx="354000" cy="354000"/>
                </a:xfrm>
                <a:prstGeom prst="plus">
                  <a:avLst>
                    <a:gd name="adj" fmla="val 41667"/>
                  </a:avLst>
                </a:prstGeom>
                <a:solidFill>
                  <a:srgbClr val="0B5394"/>
                </a:solidFill>
                <a:ln w="12700" cap="flat" cmpd="sng">
                  <a:solidFill>
                    <a:srgbClr val="42719B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6" name="Google Shape;366;p42"/>
                <p:cNvSpPr/>
                <p:nvPr/>
              </p:nvSpPr>
              <p:spPr>
                <a:xfrm>
                  <a:off x="11148650" y="4799140"/>
                  <a:ext cx="143700" cy="143700"/>
                </a:xfrm>
                <a:prstGeom prst="ellipse">
                  <a:avLst/>
                </a:prstGeom>
                <a:solidFill>
                  <a:srgbClr val="0B5394"/>
                </a:solidFill>
                <a:ln w="12700" cap="flat" cmpd="sng">
                  <a:solidFill>
                    <a:srgbClr val="42719B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7" name="Google Shape;367;p42"/>
                <p:cNvSpPr/>
                <p:nvPr/>
              </p:nvSpPr>
              <p:spPr>
                <a:xfrm>
                  <a:off x="11358219" y="4799140"/>
                  <a:ext cx="143700" cy="143700"/>
                </a:xfrm>
                <a:prstGeom prst="ellipse">
                  <a:avLst/>
                </a:prstGeom>
                <a:solidFill>
                  <a:srgbClr val="0B5394"/>
                </a:solidFill>
                <a:ln w="12700" cap="flat" cmpd="sng">
                  <a:solidFill>
                    <a:srgbClr val="42719B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8" name="Google Shape;368;p42"/>
                <p:cNvSpPr/>
                <p:nvPr/>
              </p:nvSpPr>
              <p:spPr>
                <a:xfrm>
                  <a:off x="11567788" y="4799140"/>
                  <a:ext cx="143700" cy="143700"/>
                </a:xfrm>
                <a:prstGeom prst="ellipse">
                  <a:avLst/>
                </a:prstGeom>
                <a:solidFill>
                  <a:srgbClr val="0B5394"/>
                </a:solidFill>
                <a:ln w="12700" cap="flat" cmpd="sng">
                  <a:solidFill>
                    <a:srgbClr val="42719B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69" name="Google Shape;369;p42"/>
              <p:cNvSpPr/>
              <p:nvPr/>
            </p:nvSpPr>
            <p:spPr>
              <a:xfrm>
                <a:off x="6128850" y="3679527"/>
                <a:ext cx="316800" cy="25380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rgbClr val="0B5394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42"/>
              <p:cNvSpPr/>
              <p:nvPr/>
            </p:nvSpPr>
            <p:spPr>
              <a:xfrm>
                <a:off x="5534726" y="4090435"/>
                <a:ext cx="1505100" cy="290400"/>
              </a:xfrm>
              <a:prstGeom prst="roundRect">
                <a:avLst>
                  <a:gd name="adj" fmla="val 16667"/>
                </a:avLst>
              </a:prstGeom>
              <a:solidFill>
                <a:srgbClr val="0B5394"/>
              </a:solidFill>
              <a:ln w="12700" cap="flat" cmpd="sng">
                <a:solidFill>
                  <a:srgbClr val="4271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GB" sz="12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Custom Model</a:t>
                </a:r>
                <a:endParaRPr sz="12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42"/>
              <p:cNvSpPr txBox="1"/>
              <p:nvPr/>
            </p:nvSpPr>
            <p:spPr>
              <a:xfrm>
                <a:off x="4964701" y="4537925"/>
                <a:ext cx="26451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GB" sz="1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Users can build custom models from submodels</a:t>
                </a:r>
                <a:endParaRPr sz="1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2" name="Google Shape;372;p42"/>
          <p:cNvSpPr txBox="1"/>
          <p:nvPr/>
        </p:nvSpPr>
        <p:spPr>
          <a:xfrm>
            <a:off x="311700" y="1756650"/>
            <a:ext cx="3086100" cy="22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GB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Battery models are constructed from </a:t>
            </a:r>
            <a:r>
              <a:rPr lang="en-GB" sz="16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submodels</a:t>
            </a:r>
            <a:br>
              <a:rPr lang="en-GB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GB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 or adapt pre-built models</a:t>
            </a:r>
            <a:br>
              <a:rPr lang="en-GB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GB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Create custom models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3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400" b="1">
                <a:latin typeface="Calibri"/>
                <a:ea typeface="Calibri"/>
                <a:cs typeface="Calibri"/>
                <a:sym typeface="Calibri"/>
              </a:rPr>
              <a:t>Flexible Submodel Structure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43"/>
          <p:cNvSpPr txBox="1"/>
          <p:nvPr/>
        </p:nvSpPr>
        <p:spPr>
          <a:xfrm>
            <a:off x="311700" y="1237825"/>
            <a:ext cx="3086100" cy="30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GB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Structure allows for 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“plug and play” physics </a:t>
            </a:r>
            <a:br>
              <a:rPr lang="en-GB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GB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New physics can be quickly implemented in an independent fashion</a:t>
            </a:r>
            <a:br>
              <a:rPr lang="en-GB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GB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Different physical mechanisms are readily included in both full and reduced-order models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43"/>
          <p:cNvSpPr/>
          <p:nvPr/>
        </p:nvSpPr>
        <p:spPr>
          <a:xfrm>
            <a:off x="3550225" y="4153748"/>
            <a:ext cx="5181600" cy="8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Using 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PyBaMM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it is easy to compare how different physics affects the model solution. Here we investigate the influence of different models for the particles (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Fickian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diffusion, and three reduced-order polynomial approximations [Subramanian et al., 2005]).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1" name="Google Shape;381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6760" y="137160"/>
            <a:ext cx="608475" cy="69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0D3E29-8F07-6742-B13B-2CF64D6B7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338" y="981093"/>
            <a:ext cx="5717897" cy="3049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126B2E-E261-AA4B-9FFD-B735EF89C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3305" y="1016896"/>
            <a:ext cx="333743" cy="1015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5EF245-00A6-7E48-8C64-6D3C24369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8319" y="2062953"/>
            <a:ext cx="4503752" cy="16028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400" b="1" dirty="0" err="1">
                <a:latin typeface="Calibri"/>
                <a:ea typeface="Calibri"/>
                <a:cs typeface="Calibri"/>
                <a:sym typeface="Calibri"/>
              </a:rPr>
              <a:t>PyBaMM</a:t>
            </a:r>
            <a:r>
              <a:rPr lang="en-GB" sz="2400" b="1" dirty="0">
                <a:latin typeface="Calibri"/>
                <a:ea typeface="Calibri"/>
                <a:cs typeface="Calibri"/>
                <a:sym typeface="Calibri"/>
              </a:rPr>
              <a:t> Pipeline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44"/>
          <p:cNvSpPr txBox="1"/>
          <p:nvPr/>
        </p:nvSpPr>
        <p:spPr>
          <a:xfrm>
            <a:off x="311700" y="712925"/>
            <a:ext cx="3650100" cy="3958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Choice of spatial discretisation </a:t>
            </a:r>
            <a:endParaRPr sz="1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○"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Finite Volume Method </a:t>
            </a: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○"/>
            </a:pPr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Spectral Volume Method </a:t>
            </a: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○"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Finite Element Method</a:t>
            </a:r>
            <a:br>
              <a:rPr lang="en-GB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1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96900"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sz="1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>
              <a:buSzPts val="1400"/>
              <a:buFont typeface="Calibri"/>
              <a:buChar char="●"/>
            </a:pP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Multiple ODE and DAE solvers (e.g. </a:t>
            </a:r>
            <a:r>
              <a:rPr lang="en-GB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scipy</a:t>
            </a: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sundials CVODE and IDA) </a:t>
            </a:r>
          </a:p>
          <a:p>
            <a:pPr marL="457200" lvl="0" indent="-317500">
              <a:buSzPts val="1400"/>
              <a:buFont typeface="Calibri"/>
              <a:buChar char="●"/>
            </a:pPr>
            <a:endParaRPr lang="en-GB"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>
              <a:buSzPts val="1400"/>
              <a:buFont typeface="Calibri"/>
              <a:buChar char="●"/>
            </a:pPr>
            <a:endParaRPr lang="en-GB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>
              <a:buSzPts val="1400"/>
              <a:buFont typeface="Calibri"/>
              <a:buChar char="●"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Obtain Jacobians via automatic differentiation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[Work in progress] Sensitivity analysis via automatic differentiation</a:t>
            </a:r>
            <a:br>
              <a:rPr lang="en-GB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8" name="Google Shape;388;p44" descr="https://lh4.googleusercontent.com/SopHX_VKJazTDg-EcMufe25RIDWzlHaRC-TA2yy9REB8-Rmt344OcPXhzXyvgNWceP0PdPuQJ1qjXRg1FaIHIqFWPv-THvT6HGb8uS8_aQBS2toJRJ98yEz3vlksaWgexpcNidartO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4318" y="960963"/>
            <a:ext cx="3200400" cy="2964656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4"/>
          <p:cNvSpPr txBox="1"/>
          <p:nvPr/>
        </p:nvSpPr>
        <p:spPr>
          <a:xfrm>
            <a:off x="4837305" y="4046394"/>
            <a:ext cx="3650100" cy="12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employing a pipeline process PyBaMM separates the statement of model equations from the inputted parameters, choice of spatial discretization and choice of time stepping algorithm. 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lang="en-GB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0" name="Google Shape;390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66760" y="137160"/>
            <a:ext cx="608475" cy="69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882463-C5CD-E842-908C-0A9F9C809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7275" y="2443291"/>
            <a:ext cx="855025" cy="9490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1C2EE3-33A2-0A46-B15C-915D41606F9F}"/>
              </a:ext>
            </a:extLst>
          </p:cNvPr>
          <p:cNvSpPr txBox="1"/>
          <p:nvPr/>
        </p:nvSpPr>
        <p:spPr>
          <a:xfrm>
            <a:off x="7581827" y="3457771"/>
            <a:ext cx="1645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Martin Robinson, Oxford RSE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400" b="1">
                <a:latin typeface="Calibri"/>
                <a:ea typeface="Calibri"/>
                <a:cs typeface="Calibri"/>
                <a:sym typeface="Calibri"/>
              </a:rPr>
              <a:t>Simple Interface: CC Discharge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6" name="Google Shape;39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6760" y="137160"/>
            <a:ext cx="608475" cy="69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8604" y="1869430"/>
            <a:ext cx="6026790" cy="3214288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5"/>
          <p:cNvSpPr txBox="1"/>
          <p:nvPr/>
        </p:nvSpPr>
        <p:spPr>
          <a:xfrm>
            <a:off x="4360800" y="1066575"/>
            <a:ext cx="40059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GB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Easy interface for running simulations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5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GB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Both model and simulation can be customised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9" name="Google Shape;399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5500" y="864475"/>
            <a:ext cx="2910550" cy="92875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6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400" b="1">
                <a:latin typeface="Calibri"/>
                <a:ea typeface="Calibri"/>
                <a:cs typeface="Calibri"/>
                <a:sym typeface="Calibri"/>
              </a:rPr>
              <a:t>Simple Interface: Change parameters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5" name="Google Shape;405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6760" y="137160"/>
            <a:ext cx="608475" cy="69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6"/>
          <p:cNvPicPr preferRelativeResize="0"/>
          <p:nvPr/>
        </p:nvPicPr>
        <p:blipFill rotWithShape="1">
          <a:blip r:embed="rId4">
            <a:alphaModFix/>
          </a:blip>
          <a:srcRect t="45604"/>
          <a:stretch/>
        </p:blipFill>
        <p:spPr>
          <a:xfrm>
            <a:off x="388759" y="2498036"/>
            <a:ext cx="8184750" cy="237449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6"/>
          <p:cNvSpPr txBox="1"/>
          <p:nvPr/>
        </p:nvSpPr>
        <p:spPr>
          <a:xfrm>
            <a:off x="6607277" y="1199216"/>
            <a:ext cx="20427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Easy to change parameters and model options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8" name="Google Shape;408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7675" y="941090"/>
            <a:ext cx="6429600" cy="1208675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9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400" b="1">
                <a:latin typeface="Calibri"/>
                <a:ea typeface="Calibri"/>
                <a:cs typeface="Calibri"/>
                <a:sym typeface="Calibri"/>
              </a:rPr>
              <a:t>Parameter Library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5" name="Google Shape;435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6760" y="137160"/>
            <a:ext cx="608475" cy="69887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9"/>
          <p:cNvSpPr txBox="1"/>
          <p:nvPr/>
        </p:nvSpPr>
        <p:spPr>
          <a:xfrm>
            <a:off x="403850" y="865325"/>
            <a:ext cx="84285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Library of parameter values including popular chemistries such as LiNiCo02, NMC, Graphite, LiPF6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Choose by component (anode, cathode, etc.) or pick a complete parametrization from ​a given reference 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Easy to “tweak” existing parameter sets or add your own from scratch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49"/>
          <p:cNvSpPr txBox="1"/>
          <p:nvPr/>
        </p:nvSpPr>
        <p:spPr>
          <a:xfrm>
            <a:off x="1411388" y="4366097"/>
            <a:ext cx="7453838" cy="7251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Development of Experimental Techniques for Parameterization of Multiscale Lithium-ion Battery Models</a:t>
            </a:r>
            <a:r>
              <a:rPr lang="en-GB" sz="1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0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Chang-Hui Chen, </a:t>
            </a:r>
            <a:r>
              <a:rPr lang="en-GB" sz="1000" b="0" i="1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Ferran</a:t>
            </a:r>
            <a:r>
              <a:rPr lang="en-GB" sz="10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000" b="0" i="1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Brosa</a:t>
            </a:r>
            <a:r>
              <a:rPr lang="en-GB" sz="10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000" b="0" i="1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Planella</a:t>
            </a:r>
            <a:r>
              <a:rPr lang="en-GB" sz="10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Kieran </a:t>
            </a:r>
            <a:r>
              <a:rPr lang="en-GB" sz="1000" b="0" i="1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O’Regan</a:t>
            </a:r>
            <a:r>
              <a:rPr lang="en-GB" sz="10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Dominika </a:t>
            </a:r>
            <a:r>
              <a:rPr lang="en-GB" sz="1000" b="0" i="1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Gastol</a:t>
            </a:r>
            <a:r>
              <a:rPr lang="en-GB" sz="10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W. </a:t>
            </a:r>
            <a:r>
              <a:rPr lang="en-GB" sz="1000" b="0" i="1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Dhammika</a:t>
            </a:r>
            <a:r>
              <a:rPr lang="en-GB" sz="10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000" b="0" i="1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Widanage</a:t>
            </a:r>
            <a:r>
              <a:rPr lang="en-GB" sz="10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Emma Kendrick</a:t>
            </a:r>
            <a:r>
              <a:rPr lang="en-GB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GB" sz="1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Journal of The Electrochemical Society, 2020</a:t>
            </a:r>
            <a:endParaRPr sz="1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Parameterization of a </a:t>
            </a:r>
            <a:r>
              <a:rPr lang="en-GB" sz="1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physico</a:t>
            </a:r>
            <a:r>
              <a:rPr lang="en-GB" sz="1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-chemical model of a lithium-ion battery II. Model validation</a:t>
            </a:r>
            <a:r>
              <a:rPr lang="en-GB" sz="1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GB" sz="10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Madeleine </a:t>
            </a:r>
            <a:r>
              <a:rPr lang="en-GB" sz="10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Ecker</a:t>
            </a:r>
            <a:r>
              <a:rPr lang="en-GB" sz="10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et al</a:t>
            </a:r>
            <a:r>
              <a:rPr lang="en-GB" sz="1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 Journal of The Electrochemical Society, 2015</a:t>
            </a:r>
            <a:endParaRPr sz="1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8" name="Google Shape;438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71534" y="1731950"/>
            <a:ext cx="3941141" cy="23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78424" y="4126913"/>
            <a:ext cx="4030026" cy="2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9"/>
          <p:cNvPicPr preferRelativeResize="0"/>
          <p:nvPr/>
        </p:nvPicPr>
        <p:blipFill rotWithShape="1">
          <a:blip r:embed="rId6">
            <a:alphaModFix/>
          </a:blip>
          <a:srcRect r="48489"/>
          <a:stretch/>
        </p:blipFill>
        <p:spPr>
          <a:xfrm>
            <a:off x="637950" y="1581350"/>
            <a:ext cx="3275298" cy="264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3021" y="4126921"/>
            <a:ext cx="4027386" cy="2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0D4FBC9-7333-704C-B8A7-A2D9090354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137" y="4358731"/>
            <a:ext cx="764380" cy="74168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400" b="1">
                <a:latin typeface="Calibri"/>
                <a:ea typeface="Calibri"/>
                <a:cs typeface="Calibri"/>
                <a:sym typeface="Calibri"/>
              </a:rPr>
              <a:t>Simple Interface: Experimental protocol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4" name="Google Shape;414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6760" y="137160"/>
            <a:ext cx="608475" cy="6988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7"/>
          <p:cNvSpPr txBox="1"/>
          <p:nvPr/>
        </p:nvSpPr>
        <p:spPr>
          <a:xfrm>
            <a:off x="403850" y="1017724"/>
            <a:ext cx="7886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PyBaMM allows users to specify experimental protocols using keyword strings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6" name="Google Shape;416;p47"/>
          <p:cNvPicPr preferRelativeResize="0"/>
          <p:nvPr/>
        </p:nvPicPr>
        <p:blipFill rotWithShape="1">
          <a:blip r:embed="rId4">
            <a:alphaModFix/>
          </a:blip>
          <a:srcRect t="13119"/>
          <a:stretch/>
        </p:blipFill>
        <p:spPr>
          <a:xfrm>
            <a:off x="628650" y="1449790"/>
            <a:ext cx="4303530" cy="195588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17" name="Google Shape;417;p47"/>
          <p:cNvPicPr preferRelativeResize="0"/>
          <p:nvPr/>
        </p:nvPicPr>
        <p:blipFill rotWithShape="1">
          <a:blip r:embed="rId5">
            <a:alphaModFix/>
          </a:blip>
          <a:srcRect l="50829" b="14317"/>
          <a:stretch/>
        </p:blipFill>
        <p:spPr>
          <a:xfrm>
            <a:off x="5428977" y="1671276"/>
            <a:ext cx="2937776" cy="2730576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7"/>
          <p:cNvSpPr txBox="1"/>
          <p:nvPr/>
        </p:nvSpPr>
        <p:spPr>
          <a:xfrm>
            <a:off x="628560" y="3768213"/>
            <a:ext cx="7886400" cy="10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marR="0" lvl="0" indent="-254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•"/>
            </a:pPr>
            <a:r>
              <a:rPr lang="en-GB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easily define custom protocols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0" marR="0" lvl="0" indent="-25400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•"/>
            </a:pPr>
            <a:r>
              <a:rPr lang="en-GB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Specify current, power or voltage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8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400" b="1">
                <a:latin typeface="Calibri"/>
                <a:ea typeface="Calibri"/>
                <a:cs typeface="Calibri"/>
                <a:sym typeface="Calibri"/>
              </a:rPr>
              <a:t>Simple Interface: Experimental protocols &amp; drive cycles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4" name="Google Shape;424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6760" y="137160"/>
            <a:ext cx="608475" cy="69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8"/>
          <p:cNvPicPr preferRelativeResize="0"/>
          <p:nvPr/>
        </p:nvPicPr>
        <p:blipFill rotWithShape="1">
          <a:blip r:embed="rId4">
            <a:alphaModFix/>
          </a:blip>
          <a:srcRect l="76212" b="54281"/>
          <a:stretch/>
        </p:blipFill>
        <p:spPr>
          <a:xfrm>
            <a:off x="123125" y="2838525"/>
            <a:ext cx="2224264" cy="220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8"/>
          <p:cNvPicPr preferRelativeResize="0"/>
          <p:nvPr/>
        </p:nvPicPr>
        <p:blipFill rotWithShape="1">
          <a:blip r:embed="rId5">
            <a:alphaModFix/>
          </a:blip>
          <a:srcRect t="16853"/>
          <a:stretch/>
        </p:blipFill>
        <p:spPr>
          <a:xfrm>
            <a:off x="123125" y="1131425"/>
            <a:ext cx="3885524" cy="14170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27" name="Google Shape;427;p48"/>
          <p:cNvPicPr preferRelativeResize="0"/>
          <p:nvPr/>
        </p:nvPicPr>
        <p:blipFill rotWithShape="1">
          <a:blip r:embed="rId6">
            <a:alphaModFix/>
          </a:blip>
          <a:srcRect b="14893"/>
          <a:stretch/>
        </p:blipFill>
        <p:spPr>
          <a:xfrm>
            <a:off x="4088602" y="937452"/>
            <a:ext cx="4743701" cy="21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8"/>
          <p:cNvPicPr preferRelativeResize="0"/>
          <p:nvPr/>
        </p:nvPicPr>
        <p:blipFill rotWithShape="1">
          <a:blip r:embed="rId4">
            <a:alphaModFix/>
          </a:blip>
          <a:srcRect l="76212" t="46026" b="8376"/>
          <a:stretch/>
        </p:blipFill>
        <p:spPr>
          <a:xfrm>
            <a:off x="2501285" y="2844794"/>
            <a:ext cx="2224264" cy="2197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8"/>
          <p:cNvPicPr preferRelativeResize="0"/>
          <p:nvPr/>
        </p:nvPicPr>
        <p:blipFill rotWithShape="1">
          <a:blip r:embed="rId7">
            <a:alphaModFix/>
          </a:blip>
          <a:srcRect t="22414"/>
          <a:stretch/>
        </p:blipFill>
        <p:spPr>
          <a:xfrm>
            <a:off x="4736500" y="3453825"/>
            <a:ext cx="4296275" cy="91665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9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400" b="1">
                <a:latin typeface="Calibri"/>
                <a:ea typeface="Calibri"/>
                <a:cs typeface="Calibri"/>
                <a:sym typeface="Calibri"/>
              </a:rPr>
              <a:t>Fast Solve Times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9" name="Google Shape;549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6760" y="137160"/>
            <a:ext cx="608475" cy="698875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59"/>
          <p:cNvSpPr txBox="1"/>
          <p:nvPr/>
        </p:nvSpPr>
        <p:spPr>
          <a:xfrm>
            <a:off x="403850" y="1093925"/>
            <a:ext cx="842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comparison of typical solve times for different models and disrectisations for a </a:t>
            </a:r>
            <a:r>
              <a:rPr lang="en-GB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1C constant current discharge</a:t>
            </a:r>
            <a:r>
              <a:rPr lang="en-GB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59"/>
          <p:cNvSpPr txBox="1"/>
          <p:nvPr/>
        </p:nvSpPr>
        <p:spPr>
          <a:xfrm>
            <a:off x="403850" y="4502700"/>
            <a:ext cx="8428400" cy="488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 asymptotic derivation of a single particle model with electrolyte</a:t>
            </a:r>
            <a:r>
              <a:rPr lang="en-GB" sz="1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0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S.G. Marquis, </a:t>
            </a:r>
            <a:r>
              <a:rPr lang="en-GB" sz="1000" b="0" i="1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V.Sulzer</a:t>
            </a:r>
            <a:r>
              <a:rPr lang="en-GB" sz="10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R. Timms, C.P. Please and S.J. Chapman</a:t>
            </a:r>
            <a:r>
              <a:rPr lang="en-GB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GB" sz="1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Journal of The Electrochemical Society 2019</a:t>
            </a:r>
            <a:endParaRPr sz="1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52" name="Google Shape;552;p59"/>
          <p:cNvGraphicFramePr/>
          <p:nvPr/>
        </p:nvGraphicFramePr>
        <p:xfrm>
          <a:off x="1554935" y="1589885"/>
          <a:ext cx="6126350" cy="2222050"/>
        </p:xfrm>
        <a:graphic>
          <a:graphicData uri="http://schemas.openxmlformats.org/drawingml/2006/table">
            <a:tbl>
              <a:tblPr>
                <a:noFill/>
                <a:tableStyleId>{CE22862E-2511-437E-AB79-766617B64D75}</a:tableStyleId>
              </a:tblPr>
              <a:tblGrid>
                <a:gridCol w="1108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9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1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6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0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40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lang="en-GB" sz="140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Grid points per domain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lang="en-GB" sz="140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Single Particle Model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Doyle-Fuller-Newman Model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1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States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Time (milliseconds)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States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Time (milliseconds)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281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961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149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81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3251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384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161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13441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1293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7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160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321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52481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7689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53" name="Google Shape;553;p59"/>
          <p:cNvSpPr txBox="1"/>
          <p:nvPr/>
        </p:nvSpPr>
        <p:spPr>
          <a:xfrm>
            <a:off x="354250" y="4010375"/>
            <a:ext cx="84780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simulation performed on a laptop computer (i5, 2.1 GHz, 16 Gb of RAM) using the CasADi solver with both absolute and relative tolerances of 10</a:t>
            </a:r>
            <a:r>
              <a:rPr lang="en-GB" sz="1000" b="0" i="0" u="none" strike="noStrike" cap="none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-6 </a:t>
            </a:r>
            <a:r>
              <a:rPr lang="en-GB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The parameters are from the reference:</a:t>
            </a:r>
            <a:endParaRPr sz="1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478BD5E-E580-3C47-82F9-56FAB2E914F2}"/>
              </a:ext>
            </a:extLst>
          </p:cNvPr>
          <p:cNvSpPr/>
          <p:nvPr/>
        </p:nvSpPr>
        <p:spPr>
          <a:xfrm>
            <a:off x="8073082" y="3920800"/>
            <a:ext cx="939113" cy="1060325"/>
          </a:xfrm>
          <a:prstGeom prst="rect">
            <a:avLst/>
          </a:prstGeom>
          <a:solidFill>
            <a:srgbClr val="F9FD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Google Shape;112;p27"/>
          <p:cNvSpPr txBox="1">
            <a:spLocks noGrp="1"/>
          </p:cNvSpPr>
          <p:nvPr>
            <p:ph type="ctrTitle"/>
          </p:nvPr>
        </p:nvSpPr>
        <p:spPr>
          <a:xfrm>
            <a:off x="311700" y="3063700"/>
            <a:ext cx="85206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Python Battery Mathematical Modelling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Google Shape;11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340" y="3920800"/>
            <a:ext cx="7875742" cy="106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7"/>
          <p:cNvPicPr preferRelativeResize="0"/>
          <p:nvPr/>
        </p:nvPicPr>
        <p:blipFill rotWithShape="1">
          <a:blip r:embed="rId4">
            <a:alphaModFix/>
          </a:blip>
          <a:srcRect l="139" r="138"/>
          <a:stretch/>
        </p:blipFill>
        <p:spPr>
          <a:xfrm>
            <a:off x="947725" y="657213"/>
            <a:ext cx="7248528" cy="191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9664049-91BC-114B-9ECF-3A14F6A195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3700" y="4059326"/>
            <a:ext cx="816223" cy="81622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0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400" b="1">
                <a:latin typeface="Calibri"/>
                <a:ea typeface="Calibri"/>
                <a:cs typeface="Calibri"/>
                <a:sym typeface="Calibri"/>
              </a:rPr>
              <a:t>Fast Solve Times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9" name="Google Shape;559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6760" y="137160"/>
            <a:ext cx="608475" cy="698875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60"/>
          <p:cNvSpPr txBox="1"/>
          <p:nvPr/>
        </p:nvSpPr>
        <p:spPr>
          <a:xfrm>
            <a:off x="403850" y="1093925"/>
            <a:ext cx="842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comparison of typical solve times for different models and disrectisations for the</a:t>
            </a:r>
            <a:r>
              <a:rPr lang="en-GB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US06 drive cycle</a:t>
            </a:r>
            <a:endParaRPr sz="1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61" name="Google Shape;561;p60"/>
          <p:cNvGraphicFramePr/>
          <p:nvPr/>
        </p:nvGraphicFramePr>
        <p:xfrm>
          <a:off x="1554935" y="1589885"/>
          <a:ext cx="6126350" cy="2222050"/>
        </p:xfrm>
        <a:graphic>
          <a:graphicData uri="http://schemas.openxmlformats.org/drawingml/2006/table">
            <a:tbl>
              <a:tblPr>
                <a:noFill/>
                <a:tableStyleId>{CE22862E-2511-437E-AB79-766617B64D75}</a:tableStyleId>
              </a:tblPr>
              <a:tblGrid>
                <a:gridCol w="1108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9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1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6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0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407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lang="en-GB" sz="140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Grid points per domain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Calibri"/>
                        <a:buNone/>
                      </a:pPr>
                      <a:r>
                        <a:rPr lang="en-GB" sz="140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Single Particle Model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Doyle-Fuller-Newman Model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1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States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Time (seconds)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States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Time (seconds)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0.03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281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4.01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0.03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961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7.53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81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0.04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3251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20.30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161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0.07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13441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66.19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7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160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321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0.10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52481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247.15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62" name="Google Shape;562;p60"/>
          <p:cNvSpPr txBox="1"/>
          <p:nvPr/>
        </p:nvSpPr>
        <p:spPr>
          <a:xfrm>
            <a:off x="354250" y="4010375"/>
            <a:ext cx="84780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simulation performed on a laptop computer (i5, 2.1 GHz, 16 Gb of RAM) using the CasADi solver with both absolute and relative tolerances of 10</a:t>
            </a:r>
            <a:r>
              <a:rPr lang="en-GB" sz="1000" b="0" i="0" u="none" strike="noStrike" cap="none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-6 </a:t>
            </a:r>
            <a:r>
              <a:rPr lang="en-GB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The parameters are from the reference:</a:t>
            </a:r>
            <a:endParaRPr sz="1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60"/>
          <p:cNvSpPr txBox="1"/>
          <p:nvPr/>
        </p:nvSpPr>
        <p:spPr>
          <a:xfrm>
            <a:off x="354250" y="4502700"/>
            <a:ext cx="8478000" cy="488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 asymptotic derivation of a single particle model with electrolyte</a:t>
            </a:r>
            <a:r>
              <a:rPr lang="en-GB"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0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S.G. Marquis, V.Sulzer, R. Timms, C.P. Please and S.J. Chapman</a:t>
            </a:r>
            <a:r>
              <a:rPr lang="en-GB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GB"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Journal of The Electrochemical Society 2019</a:t>
            </a:r>
            <a:endParaRPr sz="1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48D2F-857F-6042-8A18-45F7FAC6C0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CASE STUDIES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542940-2459-C341-9805-A182139276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313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0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400" b="1">
                <a:latin typeface="Calibri"/>
                <a:ea typeface="Calibri"/>
                <a:cs typeface="Calibri"/>
                <a:sym typeface="Calibri"/>
              </a:rPr>
              <a:t>Case Study: Single Particle Model with electrolyte (SPMe)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7" name="Google Shape;447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6760" y="137160"/>
            <a:ext cx="608475" cy="69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2975" y="2590250"/>
            <a:ext cx="4822526" cy="190702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50"/>
          <p:cNvSpPr/>
          <p:nvPr/>
        </p:nvSpPr>
        <p:spPr>
          <a:xfrm>
            <a:off x="354257" y="725792"/>
            <a:ext cx="63168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lang="en-GB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Systematic derivation of SPMe using asymptotic methods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50"/>
          <p:cNvSpPr/>
          <p:nvPr/>
        </p:nvSpPr>
        <p:spPr>
          <a:xfrm>
            <a:off x="354250" y="1511375"/>
            <a:ext cx="5991600" cy="13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lang="en-GB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Outperforms other (ad hoc) models in literature of similar complexity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lang="en-GB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Achieves order of magnitude reduction in computation cost at small loss of accuracy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lang="en-GB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Extends the validity of SPM to higher C-rates.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1" name="Google Shape;451;p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70975" y="2359775"/>
            <a:ext cx="3064950" cy="21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18350" y="746750"/>
            <a:ext cx="1869900" cy="1609325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3" name="Google Shape;453;p50"/>
          <p:cNvSpPr txBox="1"/>
          <p:nvPr/>
        </p:nvSpPr>
        <p:spPr>
          <a:xfrm>
            <a:off x="951927" y="1017575"/>
            <a:ext cx="4087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Electrolyte diffusion time &lt;&lt; discharge time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Large electrode and electrolyte conductivity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50"/>
          <p:cNvSpPr txBox="1"/>
          <p:nvPr/>
        </p:nvSpPr>
        <p:spPr>
          <a:xfrm>
            <a:off x="1241658" y="4511100"/>
            <a:ext cx="7569341" cy="4800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 asymptotic derivation of a single particle model with electrolyte</a:t>
            </a:r>
            <a:r>
              <a:rPr lang="en-GB"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0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S.G. Marquis, V.Sulzer, R. Timms, C.P. Please and S.J. Chapman</a:t>
            </a:r>
            <a:r>
              <a:rPr lang="en-GB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GB"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Journal of The Electrochemical Society 2019</a:t>
            </a:r>
            <a:endParaRPr sz="1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85D293-7DCA-6C4D-8C87-20D4811906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976" y="4437157"/>
            <a:ext cx="616366" cy="61636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1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400" b="1">
                <a:latin typeface="Calibri"/>
                <a:ea typeface="Calibri"/>
                <a:cs typeface="Calibri"/>
                <a:sym typeface="Calibri"/>
              </a:rPr>
              <a:t>Case Study: Reduced order pouch cell modelling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0" name="Google Shape;460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6760" y="137160"/>
            <a:ext cx="608475" cy="69887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1"/>
          <p:cNvSpPr txBox="1"/>
          <p:nvPr/>
        </p:nvSpPr>
        <p:spPr>
          <a:xfrm>
            <a:off x="403850" y="1093925"/>
            <a:ext cx="842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2" name="Google Shape;462;p51"/>
          <p:cNvGrpSpPr/>
          <p:nvPr/>
        </p:nvGrpSpPr>
        <p:grpSpPr>
          <a:xfrm>
            <a:off x="4735358" y="680149"/>
            <a:ext cx="3187677" cy="3384594"/>
            <a:chOff x="1152144" y="273775"/>
            <a:chExt cx="4601814" cy="4757653"/>
          </a:xfrm>
        </p:grpSpPr>
        <p:pic>
          <p:nvPicPr>
            <p:cNvPr id="463" name="Google Shape;463;p5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54985" y="273775"/>
              <a:ext cx="1177714" cy="15510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4" name="Google Shape;464;p5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54985" y="1959711"/>
              <a:ext cx="1177714" cy="15510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5" name="Google Shape;465;p5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152144" y="3480408"/>
              <a:ext cx="1177714" cy="15510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5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572000" y="3480408"/>
              <a:ext cx="1177714" cy="15510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7" name="Google Shape;467;p5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576244" y="273775"/>
              <a:ext cx="1177714" cy="15510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8" name="Google Shape;468;p5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862072" y="1959711"/>
              <a:ext cx="1177714" cy="15510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" name="Google Shape;469;p5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2862072" y="3480408"/>
              <a:ext cx="1177714" cy="15510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0" name="Google Shape;470;p51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2865615" y="273775"/>
              <a:ext cx="1177714" cy="15510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1" name="Google Shape;471;p51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4571539" y="1959711"/>
              <a:ext cx="1179583" cy="15479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2" name="Google Shape;472;p51"/>
          <p:cNvSpPr txBox="1"/>
          <p:nvPr/>
        </p:nvSpPr>
        <p:spPr>
          <a:xfrm>
            <a:off x="558825" y="860675"/>
            <a:ext cx="3748500" cy="30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lang="en-GB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Larger batteries exhibit non-uniform behaviour which may adversely affect battery performance and lifetime</a:t>
            </a:r>
            <a:br>
              <a:rPr lang="en-GB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lang="en-GB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Exploit the geometry to systematically derive 2+1D model</a:t>
            </a:r>
            <a:br>
              <a:rPr lang="en-GB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lang="en-GB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Combine with other limits to derive a hierarchy of reduced-order models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lang="en-GB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Influence of cell geometry can be investigated efficiently </a:t>
            </a:r>
            <a:br>
              <a:rPr lang="en-GB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lang="en-GB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Numerical validation against “full” model in COMSOL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51"/>
          <p:cNvSpPr txBox="1"/>
          <p:nvPr/>
        </p:nvSpPr>
        <p:spPr>
          <a:xfrm>
            <a:off x="1463040" y="4250100"/>
            <a:ext cx="7323210" cy="7410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Asymptotic Reduction of a Lithium-ion Pouch Cell Model</a:t>
            </a:r>
            <a:r>
              <a:rPr lang="en-GB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0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 Timms, S.G. Marquis, </a:t>
            </a:r>
            <a:r>
              <a:rPr lang="en-GB" sz="1000" b="0" i="1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V.Sulzer</a:t>
            </a:r>
            <a:r>
              <a:rPr lang="en-GB" sz="10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C.P. Please and S.J. Chapman</a:t>
            </a:r>
            <a:r>
              <a:rPr lang="en-GB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Submitted to SIAM Journal on Applied Mathematics</a:t>
            </a:r>
            <a:endParaRPr sz="10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Suite of Reduced-Order Models of a Single-Layer Lithium-ion Pouch Cell</a:t>
            </a:r>
            <a:r>
              <a:rPr lang="en-GB" sz="1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0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S.G. Marquis, R. Timms, </a:t>
            </a:r>
            <a:r>
              <a:rPr lang="en-GB" sz="1000" b="0" i="1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V.Sulzer</a:t>
            </a:r>
            <a:r>
              <a:rPr lang="en-GB" sz="10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C.P. Please and </a:t>
            </a:r>
            <a:endParaRPr sz="1000" b="0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S.J. Chapman</a:t>
            </a:r>
            <a:r>
              <a:rPr lang="en-GB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Submitted to Journal of the Electrochemical Society</a:t>
            </a:r>
            <a:endParaRPr sz="1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CEFF23-16B1-1C4E-9C23-59B77F9C6D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249" y="4215738"/>
            <a:ext cx="775362" cy="77536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2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400" b="1">
                <a:latin typeface="Calibri"/>
                <a:ea typeface="Calibri"/>
                <a:cs typeface="Calibri"/>
                <a:sym typeface="Calibri"/>
              </a:rPr>
              <a:t>Case Study: Reduced order pouch cell modelling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9" name="Google Shape;479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6760" y="137160"/>
            <a:ext cx="608475" cy="698875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52"/>
          <p:cNvSpPr txBox="1"/>
          <p:nvPr/>
        </p:nvSpPr>
        <p:spPr>
          <a:xfrm>
            <a:off x="403850" y="1093925"/>
            <a:ext cx="842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52"/>
          <p:cNvSpPr txBox="1"/>
          <p:nvPr/>
        </p:nvSpPr>
        <p:spPr>
          <a:xfrm>
            <a:off x="1232034" y="4250100"/>
            <a:ext cx="7554216" cy="7410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Asymptotic Reduction of a Lithium-ion Pouch Cell Model</a:t>
            </a:r>
            <a:r>
              <a:rPr lang="en-GB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0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R. Timms, S.G. Marquis, </a:t>
            </a:r>
            <a:r>
              <a:rPr lang="en-GB" sz="1000" b="0" i="1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V.Sulzer</a:t>
            </a:r>
            <a:r>
              <a:rPr lang="en-GB" sz="10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C.P. Please and S.J. Chapman</a:t>
            </a:r>
            <a:r>
              <a:rPr lang="en-GB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Submitted to SIAM Journal on Applied Mathematics</a:t>
            </a:r>
            <a:endParaRPr sz="10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Suite of Reduced-Order Models of a Single-Layer Lithium-ion Pouch Cell</a:t>
            </a:r>
            <a:r>
              <a:rPr lang="en-GB" sz="1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0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S.G. Marquis, R. Timms, </a:t>
            </a:r>
            <a:r>
              <a:rPr lang="en-GB" sz="1000" b="0" i="1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V.Sulzer</a:t>
            </a:r>
            <a:r>
              <a:rPr lang="en-GB" sz="10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C.P. Please and </a:t>
            </a:r>
            <a:endParaRPr sz="1000" b="0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S.J. Chapman</a:t>
            </a:r>
            <a:r>
              <a:rPr lang="en-GB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Submitted to Journal of the Electrochemical Society</a:t>
            </a:r>
            <a:endParaRPr sz="1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52"/>
          <p:cNvSpPr txBox="1"/>
          <p:nvPr/>
        </p:nvSpPr>
        <p:spPr>
          <a:xfrm>
            <a:off x="6403200" y="2619875"/>
            <a:ext cx="2240400" cy="12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Example result: 10x10 grid of Single Particle Models with fully coupled thermal effects. Approximate solve time: 9s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3" name="Google Shape;483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275" y="881000"/>
            <a:ext cx="5871100" cy="3207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03050" y="1280425"/>
            <a:ext cx="2858175" cy="107975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A0FA83-A234-C743-970D-2D1A4EC199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00" y="4223294"/>
            <a:ext cx="775362" cy="77536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9467" y="1213303"/>
            <a:ext cx="3119224" cy="3076602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3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400" b="1">
                <a:latin typeface="Calibri"/>
                <a:ea typeface="Calibri"/>
                <a:cs typeface="Calibri"/>
                <a:sym typeface="Calibri"/>
              </a:rPr>
              <a:t>Case Study: A coupled multiscale model of electrochemistry 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400" b="1">
                <a:latin typeface="Calibri"/>
                <a:ea typeface="Calibri"/>
                <a:cs typeface="Calibri"/>
                <a:sym typeface="Calibri"/>
              </a:rPr>
              <a:t>and thermal transport for Li-ion cells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1" name="Google Shape;491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66760" y="137160"/>
            <a:ext cx="608475" cy="69887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53"/>
          <p:cNvSpPr txBox="1"/>
          <p:nvPr/>
        </p:nvSpPr>
        <p:spPr>
          <a:xfrm>
            <a:off x="403850" y="1213300"/>
            <a:ext cx="4168200" cy="29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Internal temperature differences lead to non-uniformities in current flow, state of charge, particle stress and levels of degradation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Li-ion battery heat generation and transport problem coupling: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</a:pPr>
            <a:r>
              <a:rPr lang="en-GB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particle scale electrochemical modelling (PyBaMM)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</a:pPr>
            <a:r>
              <a:rPr lang="en-GB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cell level electrical and thermal modelling (OpenPNM)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GB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 a 2D heat-transfer problem for spirally rolled cylindrical batteries using tomography data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53"/>
          <p:cNvSpPr txBox="1"/>
          <p:nvPr/>
        </p:nvSpPr>
        <p:spPr>
          <a:xfrm>
            <a:off x="1126156" y="4389600"/>
            <a:ext cx="7660094" cy="601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Probing heterogeneity in Li-ion batteries with coupled multiscale models of electrochemistry and thermal transport using tomographic domains, </a:t>
            </a:r>
            <a:r>
              <a:rPr lang="en-GB" sz="10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T.G. Tranter, R. Timms, T.M.M. </a:t>
            </a:r>
            <a:r>
              <a:rPr lang="en-GB" sz="1000" b="0" i="1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Heenan</a:t>
            </a:r>
            <a:r>
              <a:rPr lang="en-GB" sz="10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S.G. Marquis, V. Sulzer, A. </a:t>
            </a:r>
            <a:r>
              <a:rPr lang="en-GB" sz="1000" b="0" i="1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Jnawali</a:t>
            </a:r>
            <a:r>
              <a:rPr lang="en-GB" sz="10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M.D.R. </a:t>
            </a:r>
            <a:r>
              <a:rPr lang="en-GB" sz="1000" b="0" i="1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Kok</a:t>
            </a:r>
            <a:r>
              <a:rPr lang="en-GB" sz="10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C.P. Please, S.J. Chapman, P.R. Shearing, D.J. L. Brett, </a:t>
            </a:r>
            <a:r>
              <a:rPr lang="en-GB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Journal of The Electrochemical Society, 2020</a:t>
            </a:r>
            <a:endParaRPr sz="1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4" name="Google Shape;494;p53"/>
          <p:cNvPicPr preferRelativeResize="0"/>
          <p:nvPr/>
        </p:nvPicPr>
        <p:blipFill rotWithShape="1">
          <a:blip r:embed="rId5">
            <a:alphaModFix/>
          </a:blip>
          <a:srcRect l="33925" t="15735" r="31624" b="15007"/>
          <a:stretch/>
        </p:blipFill>
        <p:spPr>
          <a:xfrm>
            <a:off x="5399475" y="1213300"/>
            <a:ext cx="3119227" cy="307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E5B086-18EF-3946-ADCE-44C2C13619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587" y="4289898"/>
            <a:ext cx="741493" cy="7414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400" b="1">
                <a:latin typeface="Calibri"/>
                <a:ea typeface="Calibri"/>
                <a:cs typeface="Calibri"/>
                <a:sym typeface="Calibri"/>
              </a:rPr>
              <a:t>Case Study: A coupled multiscale model of electrochemistry 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400" b="1">
                <a:latin typeface="Calibri"/>
                <a:ea typeface="Calibri"/>
                <a:cs typeface="Calibri"/>
                <a:sym typeface="Calibri"/>
              </a:rPr>
              <a:t>and thermal transport for Li-ion cells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0" name="Google Shape;500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6760" y="137160"/>
            <a:ext cx="608475" cy="69887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4"/>
          <p:cNvSpPr txBox="1"/>
          <p:nvPr/>
        </p:nvSpPr>
        <p:spPr>
          <a:xfrm>
            <a:off x="1135781" y="4389600"/>
            <a:ext cx="7650468" cy="601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Probing heterogeneity in Li-ion batteries with coupled multiscale models of electrochemistry and thermal transport using tomographic domains, </a:t>
            </a:r>
            <a:r>
              <a:rPr lang="en-GB" sz="10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T.G. Tranter, R. Timms, T.M.M. </a:t>
            </a:r>
            <a:r>
              <a:rPr lang="en-GB" sz="1000" b="0" i="1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Heenan</a:t>
            </a:r>
            <a:r>
              <a:rPr lang="en-GB" sz="10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S.G. Marquis, V. Sulzer, A. </a:t>
            </a:r>
            <a:r>
              <a:rPr lang="en-GB" sz="1000" b="0" i="1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Jnawali</a:t>
            </a:r>
            <a:r>
              <a:rPr lang="en-GB" sz="10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M.D.R. </a:t>
            </a:r>
            <a:r>
              <a:rPr lang="en-GB" sz="1000" b="0" i="1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Kok</a:t>
            </a:r>
            <a:r>
              <a:rPr lang="en-GB" sz="10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C.P. Please, S.J. Chapman, P.R. Shearing, D.J. L. Brett, </a:t>
            </a:r>
            <a:r>
              <a:rPr lang="en-GB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Journal of The Electrochemical Society, 2020</a:t>
            </a:r>
            <a:endParaRPr sz="1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54"/>
          <p:cNvSpPr/>
          <p:nvPr/>
        </p:nvSpPr>
        <p:spPr>
          <a:xfrm>
            <a:off x="7122775" y="1737250"/>
            <a:ext cx="1852500" cy="18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HTC = 5 [W.m-2]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σ = 3e7 [S.m-1]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#tabs = 5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Current = 5 [A]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3" name="Google Shape;503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61761" y="1159177"/>
            <a:ext cx="5561025" cy="317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F655C2-DC13-3646-BCBB-2C21F8516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587" y="4289898"/>
            <a:ext cx="741493" cy="74149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1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400" b="1" dirty="0">
                <a:latin typeface="Calibri"/>
                <a:ea typeface="Calibri"/>
                <a:cs typeface="Calibri"/>
                <a:sym typeface="Calibri"/>
              </a:rPr>
              <a:t>Case Study: SEI models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" name="Google Shape;31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6760" y="137160"/>
            <a:ext cx="608475" cy="698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1"/>
          <p:cNvSpPr txBox="1"/>
          <p:nvPr/>
        </p:nvSpPr>
        <p:spPr>
          <a:xfrm>
            <a:off x="6293700" y="1666125"/>
            <a:ext cx="2681400" cy="16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SEI models for: 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constant SEI thickness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reaction limited 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solvent-diffusion limited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electron-migration limited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GB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interstitial-diffusion limited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EC-reaction limited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8" name="Google Shape;318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2563" y="1099650"/>
            <a:ext cx="5891827" cy="31558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1"/>
          <p:cNvSpPr txBox="1"/>
          <p:nvPr/>
        </p:nvSpPr>
        <p:spPr>
          <a:xfrm>
            <a:off x="311700" y="4418400"/>
            <a:ext cx="5982000" cy="5727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Example: loss of lithium to negative electrode SEI using the i</a:t>
            </a:r>
            <a:r>
              <a:rPr lang="en-GB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nterstitial-diffusion limited model with different initial SOCs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56335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1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400" b="1" dirty="0">
                <a:latin typeface="Calibri"/>
                <a:ea typeface="Calibri"/>
                <a:cs typeface="Calibri"/>
                <a:sym typeface="Calibri"/>
              </a:rPr>
              <a:t>Case Study: Thermal runaway under external short-circuit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" name="Google Shape;31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6760" y="137160"/>
            <a:ext cx="608475" cy="6988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FDDD2F-14E6-0447-8028-A82883ED76B2}"/>
                  </a:ext>
                </a:extLst>
              </p:cNvPr>
              <p:cNvSpPr txBox="1"/>
              <p:nvPr/>
            </p:nvSpPr>
            <p:spPr>
              <a:xfrm>
                <a:off x="120625" y="914386"/>
                <a:ext cx="4269906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Simulate external short-circuit by imposing resistance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=11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𝑚</m:t>
                    </m:r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Add decomposition of SEI, anode, and cathode to SPM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Lumped thermal model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Good agreement with experiments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Model provides additional physical insight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FDDD2F-14E6-0447-8028-A82883ED7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25" y="914386"/>
                <a:ext cx="4269906" cy="2800767"/>
              </a:xfrm>
              <a:prstGeom prst="rect">
                <a:avLst/>
              </a:prstGeom>
              <a:blipFill>
                <a:blip r:embed="rId4"/>
                <a:stretch>
                  <a:fillRect l="-296" t="-905" b="-1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1987552C-A9EA-1C4A-B16B-00C0A6D20B77}"/>
              </a:ext>
            </a:extLst>
          </p:cNvPr>
          <p:cNvGrpSpPr/>
          <p:nvPr/>
        </p:nvGrpSpPr>
        <p:grpSpPr>
          <a:xfrm>
            <a:off x="4439846" y="1073026"/>
            <a:ext cx="2021793" cy="1718439"/>
            <a:chOff x="703385" y="1542306"/>
            <a:chExt cx="5117844" cy="3939070"/>
          </a:xfrm>
        </p:grpSpPr>
        <p:pic>
          <p:nvPicPr>
            <p:cNvPr id="7" name="Picture 6" descr="A close up of a map&#10;&#10;Description automatically generated">
              <a:extLst>
                <a:ext uri="{FF2B5EF4-FFF2-40B4-BE49-F238E27FC236}">
                  <a16:creationId xmlns:a16="http://schemas.microsoft.com/office/drawing/2014/main" id="{C07B85A5-A750-AB4B-9D39-C1E24F29A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385" y="1542306"/>
              <a:ext cx="5117844" cy="393907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F2A927-0DE5-9A43-B37A-40F9F29090E6}"/>
                </a:ext>
              </a:extLst>
            </p:cNvPr>
            <p:cNvSpPr/>
            <p:nvPr/>
          </p:nvSpPr>
          <p:spPr>
            <a:xfrm>
              <a:off x="1710047" y="4151934"/>
              <a:ext cx="748145" cy="706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0DA72E10-98FC-2146-841A-71BB0F63E5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639" y="960065"/>
            <a:ext cx="2370661" cy="1777996"/>
          </a:xfrm>
          <a:prstGeom prst="rect">
            <a:avLst/>
          </a:prstGeom>
          <a:ln w="57150">
            <a:noFill/>
          </a:ln>
        </p:spPr>
      </p:pic>
      <p:sp>
        <p:nvSpPr>
          <p:cNvPr id="10" name="Google Shape;523;p56">
            <a:extLst>
              <a:ext uri="{FF2B5EF4-FFF2-40B4-BE49-F238E27FC236}">
                <a16:creationId xmlns:a16="http://schemas.microsoft.com/office/drawing/2014/main" id="{631B67D2-572F-8C46-AF29-AD3198AE0C07}"/>
              </a:ext>
            </a:extLst>
          </p:cNvPr>
          <p:cNvSpPr txBox="1"/>
          <p:nvPr/>
        </p:nvSpPr>
        <p:spPr>
          <a:xfrm>
            <a:off x="1204093" y="3861979"/>
            <a:ext cx="3049740" cy="1150045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000"/>
            </a:pPr>
            <a:r>
              <a:rPr lang="en-US" sz="1000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External short circuit performance of Graphite-LiNi1/3Co1/3Mn1/3O2 and Graphite-LiNi0. 8Co0. 15Al0. 05O2 cells at different external resistances, </a:t>
            </a:r>
            <a:r>
              <a:rPr lang="en-US" sz="1000" i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A. </a:t>
            </a:r>
            <a:r>
              <a:rPr lang="en-US" sz="1000" i="1" dirty="0" err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Kriston</a:t>
            </a:r>
            <a:r>
              <a:rPr lang="en-US" sz="1000" i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et al, Journal of Power Sources, 2017</a:t>
            </a:r>
          </a:p>
          <a:p>
            <a:pPr>
              <a:buSzPts val="1000"/>
            </a:pPr>
            <a:r>
              <a:rPr lang="en-GB" sz="1000" b="1" dirty="0">
                <a:latin typeface="Calibri"/>
                <a:ea typeface="Calibri"/>
                <a:cs typeface="Calibri"/>
                <a:sym typeface="Calibri"/>
              </a:rPr>
              <a:t>For more information, contact Vivian Tran, Department of Mechanical Engineering, University of Michigan</a:t>
            </a:r>
            <a:endParaRPr lang="en-GB" sz="1000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SzPts val="1000"/>
            </a:pPr>
            <a:endParaRPr sz="1000" b="1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B10948-1F29-A74D-9C33-D401B7DF5B97}"/>
              </a:ext>
            </a:extLst>
          </p:cNvPr>
          <p:cNvSpPr txBox="1"/>
          <p:nvPr/>
        </p:nvSpPr>
        <p:spPr>
          <a:xfrm>
            <a:off x="4492605" y="734012"/>
            <a:ext cx="1969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Experiment (</a:t>
            </a:r>
            <a:r>
              <a:rPr lang="en-US" sz="1200" dirty="0" err="1"/>
              <a:t>Kriston</a:t>
            </a:r>
            <a:r>
              <a:rPr lang="en-US" sz="1200" dirty="0"/>
              <a:t> et al)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85F0F6-BF20-7A41-9B2F-FB78CA029A3C}"/>
              </a:ext>
            </a:extLst>
          </p:cNvPr>
          <p:cNvSpPr txBox="1"/>
          <p:nvPr/>
        </p:nvSpPr>
        <p:spPr>
          <a:xfrm>
            <a:off x="7207432" y="754476"/>
            <a:ext cx="1324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Simulation</a:t>
            </a:r>
          </a:p>
        </p:txBody>
      </p:sp>
      <p:pic>
        <p:nvPicPr>
          <p:cNvPr id="15" name="Picture 1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A9D79AF4-E72B-D749-A71B-5A22447D40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833" y="3092697"/>
            <a:ext cx="2207806" cy="1911915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C92C6D-5C16-2840-B9E8-48DFD200C6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639" y="3085285"/>
            <a:ext cx="2421642" cy="181623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9E740E4-A872-9345-83E1-474A35DDC93A}"/>
              </a:ext>
            </a:extLst>
          </p:cNvPr>
          <p:cNvSpPr txBox="1"/>
          <p:nvPr/>
        </p:nvSpPr>
        <p:spPr>
          <a:xfrm>
            <a:off x="4503165" y="2893381"/>
            <a:ext cx="1969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Experiment (</a:t>
            </a:r>
            <a:r>
              <a:rPr lang="en-US" sz="1200" dirty="0" err="1"/>
              <a:t>Kriston</a:t>
            </a:r>
            <a:r>
              <a:rPr lang="en-US" sz="1200" dirty="0"/>
              <a:t> et al)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F6E9D9-9E98-0D42-AD63-8ADDAB666B2C}"/>
              </a:ext>
            </a:extLst>
          </p:cNvPr>
          <p:cNvSpPr txBox="1"/>
          <p:nvPr/>
        </p:nvSpPr>
        <p:spPr>
          <a:xfrm>
            <a:off x="7199362" y="2890391"/>
            <a:ext cx="1324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Simulation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CF30DC-79E0-714C-B3C4-8F21EFF4C9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125" y="3960813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7261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1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400" b="1" dirty="0">
                <a:latin typeface="Calibri"/>
                <a:ea typeface="Calibri"/>
                <a:cs typeface="Calibri"/>
                <a:sym typeface="Calibri"/>
              </a:rPr>
              <a:t>Case Study: Thermal runaway under external short-circuit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" name="Google Shape;31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6760" y="137160"/>
            <a:ext cx="608475" cy="6988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23;p56">
            <a:extLst>
              <a:ext uri="{FF2B5EF4-FFF2-40B4-BE49-F238E27FC236}">
                <a16:creationId xmlns:a16="http://schemas.microsoft.com/office/drawing/2014/main" id="{CCFA2226-53E8-5348-A711-23D6E99C3552}"/>
              </a:ext>
            </a:extLst>
          </p:cNvPr>
          <p:cNvSpPr txBox="1"/>
          <p:nvPr/>
        </p:nvSpPr>
        <p:spPr>
          <a:xfrm>
            <a:off x="1203158" y="4768866"/>
            <a:ext cx="7629141" cy="316188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more information, contact Vivian Tran, Department of Mechanical Engineering, University of Michigan</a:t>
            </a:r>
            <a:endParaRPr sz="1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7CF1AEEA-D0D2-AD41-AA5F-B4DDD61144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83"/>
          <a:stretch/>
        </p:blipFill>
        <p:spPr>
          <a:xfrm>
            <a:off x="941949" y="712925"/>
            <a:ext cx="7281876" cy="38745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4CD910-20A5-E64D-B84B-69ED6A8F4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298" y="4285129"/>
            <a:ext cx="799925" cy="79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78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400" b="1" dirty="0">
                <a:latin typeface="Calibri"/>
                <a:ea typeface="Calibri"/>
                <a:cs typeface="Calibri"/>
                <a:sym typeface="Calibri"/>
              </a:rPr>
              <a:t>Why model batteries?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5" name="Google Shape;325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6760" y="137160"/>
            <a:ext cx="608475" cy="69887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8C31828-DC46-1D40-B670-4E6EC33F4263}"/>
              </a:ext>
            </a:extLst>
          </p:cNvPr>
          <p:cNvSpPr txBox="1"/>
          <p:nvPr/>
        </p:nvSpPr>
        <p:spPr>
          <a:xfrm>
            <a:off x="4584988" y="716539"/>
            <a:ext cx="350981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*that* much battery data (+ curse of dimensionality)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Electrochemical models can: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Provide physical insight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 generalized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Regularize data-driven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 to be: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Fast (enough)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Easy to use, share, understand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Reliable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Ultimately, will need hybrid approach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473E08D-3780-D045-9E32-96DA8BA79F91}"/>
              </a:ext>
            </a:extLst>
          </p:cNvPr>
          <p:cNvSpPr txBox="1"/>
          <p:nvPr/>
        </p:nvSpPr>
        <p:spPr>
          <a:xfrm>
            <a:off x="419574" y="712925"/>
            <a:ext cx="346868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Batteries are complicated!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have lots of data, why not just do machine learning?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098C02-A307-E245-829E-E6E6F4B96A6D}"/>
              </a:ext>
            </a:extLst>
          </p:cNvPr>
          <p:cNvSpPr/>
          <p:nvPr/>
        </p:nvSpPr>
        <p:spPr>
          <a:xfrm>
            <a:off x="4584988" y="1344202"/>
            <a:ext cx="3591697" cy="9885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2B0328F-C2E5-1C46-A234-8B5456620469}"/>
              </a:ext>
            </a:extLst>
          </p:cNvPr>
          <p:cNvSpPr/>
          <p:nvPr/>
        </p:nvSpPr>
        <p:spPr>
          <a:xfrm>
            <a:off x="4584988" y="2621189"/>
            <a:ext cx="3591697" cy="98854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B1B384C-ECBD-B64C-8D5A-ED06EAD0BB56}"/>
              </a:ext>
            </a:extLst>
          </p:cNvPr>
          <p:cNvSpPr txBox="1"/>
          <p:nvPr/>
        </p:nvSpPr>
        <p:spPr>
          <a:xfrm>
            <a:off x="697012" y="4686857"/>
            <a:ext cx="33938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Data-driven prediction of battery cycle life before capacity degradation. </a:t>
            </a:r>
            <a:r>
              <a:rPr lang="en-US" sz="800" i="1" dirty="0"/>
              <a:t>K.A. Severson et al., Nature Energy, 2019</a:t>
            </a:r>
            <a:endParaRPr lang="en-US" sz="800" b="1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12FF50-FC58-ED47-AC5D-99F1D714C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871" y="3142153"/>
            <a:ext cx="1723644" cy="1535708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1A5F43E2-1759-A949-9CB4-4103F233B92B}"/>
              </a:ext>
            </a:extLst>
          </p:cNvPr>
          <p:cNvSpPr/>
          <p:nvPr/>
        </p:nvSpPr>
        <p:spPr>
          <a:xfrm>
            <a:off x="4572000" y="3846672"/>
            <a:ext cx="3591697" cy="4524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BEB9A4-7692-9149-8987-5EAEA3A16E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945" y="1077240"/>
            <a:ext cx="1931307" cy="146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21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1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400" b="1" dirty="0">
                <a:latin typeface="Calibri"/>
                <a:ea typeface="Calibri"/>
                <a:cs typeface="Calibri"/>
                <a:sym typeface="Calibri"/>
              </a:rPr>
              <a:t>Case Study: Understanding LFP degradation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" name="Google Shape;31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6760" y="137160"/>
            <a:ext cx="608475" cy="6988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23;p56">
            <a:extLst>
              <a:ext uri="{FF2B5EF4-FFF2-40B4-BE49-F238E27FC236}">
                <a16:creationId xmlns:a16="http://schemas.microsoft.com/office/drawing/2014/main" id="{01577AA6-0BD5-9341-BAF0-A172D24EAC41}"/>
              </a:ext>
            </a:extLst>
          </p:cNvPr>
          <p:cNvSpPr txBox="1"/>
          <p:nvPr/>
        </p:nvSpPr>
        <p:spPr>
          <a:xfrm>
            <a:off x="988109" y="4624029"/>
            <a:ext cx="7844191" cy="449405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000"/>
            </a:pPr>
            <a:r>
              <a:rPr lang="en-GB" sz="1000" b="1" dirty="0">
                <a:latin typeface="Calibri"/>
                <a:ea typeface="Calibri"/>
                <a:cs typeface="Calibri"/>
                <a:sym typeface="Calibri"/>
              </a:rPr>
              <a:t>Work led by Daniel </a:t>
            </a:r>
            <a:r>
              <a:rPr lang="en-GB" sz="1000" b="1" dirty="0" err="1">
                <a:latin typeface="Calibri"/>
                <a:ea typeface="Calibri"/>
                <a:cs typeface="Calibri"/>
                <a:sym typeface="Calibri"/>
              </a:rPr>
              <a:t>Albamonte</a:t>
            </a:r>
            <a:r>
              <a:rPr lang="en-GB" sz="1000" b="1" dirty="0">
                <a:latin typeface="Calibri"/>
                <a:ea typeface="Calibri"/>
                <a:cs typeface="Calibri"/>
                <a:sym typeface="Calibri"/>
              </a:rPr>
              <a:t>, University of Michigan. For more information contact Dr V Sulzer, Department of Mechanical Engineering, University of Michigan</a:t>
            </a:r>
          </a:p>
        </p:txBody>
      </p:sp>
      <p:pic>
        <p:nvPicPr>
          <p:cNvPr id="1026" name="Picture 2" descr="https://lh3.googleusercontent.com/E3Ni4iKBLA1TfI0h0WTmYvrLBoRYyupC24B2k9ulPfpQZ4h99caeXe8B_h4sTIpftS0pidQywD1yiiu3WoBxgcIJ4UbMp0eVkSk-QH2czHWqMiPbCZ4ZEGhMZriAJYGsZpg4u_a9y8A-L7NS4A">
            <a:extLst>
              <a:ext uri="{FF2B5EF4-FFF2-40B4-BE49-F238E27FC236}">
                <a16:creationId xmlns:a16="http://schemas.microsoft.com/office/drawing/2014/main" id="{CEEC49AB-473D-D446-94DA-287305F30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572" y="2770290"/>
            <a:ext cx="2080727" cy="150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501;p54">
            <a:extLst>
              <a:ext uri="{FF2B5EF4-FFF2-40B4-BE49-F238E27FC236}">
                <a16:creationId xmlns:a16="http://schemas.microsoft.com/office/drawing/2014/main" id="{6E4DF370-6680-9647-9481-0DF21E18DF7D}"/>
              </a:ext>
            </a:extLst>
          </p:cNvPr>
          <p:cNvSpPr txBox="1"/>
          <p:nvPr/>
        </p:nvSpPr>
        <p:spPr>
          <a:xfrm>
            <a:off x="988109" y="4319283"/>
            <a:ext cx="7844190" cy="264778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000"/>
            </a:pPr>
            <a:r>
              <a:rPr lang="en-GB" sz="1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﻿Data-driven prediction of battery cycle life before capacity degradation, </a:t>
            </a:r>
            <a:r>
              <a:rPr lang="en-GB" sz="10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K.A. Severson et al., </a:t>
            </a:r>
            <a:r>
              <a:rPr lang="en-GB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Nature Energy, 2019</a:t>
            </a:r>
            <a:endParaRPr sz="1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493E34-DC39-6C48-B203-4F348FDDF64E}"/>
              </a:ext>
            </a:extLst>
          </p:cNvPr>
          <p:cNvSpPr txBox="1"/>
          <p:nvPr/>
        </p:nvSpPr>
        <p:spPr>
          <a:xfrm>
            <a:off x="153104" y="995470"/>
            <a:ext cx="416230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Recent work by Severson et al. shows that features from discharge voltage curves can be used to predict cycle life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PyBaMM</a:t>
            </a:r>
            <a:r>
              <a:rPr lang="en-US" dirty="0"/>
              <a:t> to fit DFN model to battery data, giving excellent agreement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Changing the anode diffusion coefficient produces features as seen in the data</a:t>
            </a:r>
          </a:p>
        </p:txBody>
      </p:sp>
      <p:pic>
        <p:nvPicPr>
          <p:cNvPr id="1028" name="Picture 4" descr="https://lh4.googleusercontent.com/GLfC01bwWB-3J-ezIMUGN62t8tRdDQoqqv6WT6P1W4TAmueVw3qWbLONDW7Lc4ZHQpKGZlaEUdu53USAr9RpQqU0rBOzazEsOBo_Uxo_lLOieFPmYy5y4t3AbHVxKB1IwfFHkD_A_FvsqbQo3A">
            <a:extLst>
              <a:ext uri="{FF2B5EF4-FFF2-40B4-BE49-F238E27FC236}">
                <a16:creationId xmlns:a16="http://schemas.microsoft.com/office/drawing/2014/main" id="{FA4945CB-532C-8148-AC0A-A76F6BBD6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09" y="2637564"/>
            <a:ext cx="2319295" cy="1670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0E2F41-384C-8741-8793-866A934629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3788" y="948202"/>
            <a:ext cx="4567417" cy="16477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5CECDD-5426-D14B-B646-E62BB92D8D0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833" r="16062" b="20499"/>
          <a:stretch/>
        </p:blipFill>
        <p:spPr>
          <a:xfrm>
            <a:off x="249411" y="4204944"/>
            <a:ext cx="559112" cy="8530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D7B605-C8B0-3644-AC72-6694E2C6CA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1957" y="2769510"/>
            <a:ext cx="2073574" cy="149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833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1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400" b="1" dirty="0">
                <a:latin typeface="Calibri"/>
                <a:ea typeface="Calibri"/>
                <a:cs typeface="Calibri"/>
                <a:sym typeface="Calibri"/>
              </a:rPr>
              <a:t>Case Study: Variational Bayes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" name="Google Shape;31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6760" y="137160"/>
            <a:ext cx="608475" cy="6988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23;p56">
            <a:extLst>
              <a:ext uri="{FF2B5EF4-FFF2-40B4-BE49-F238E27FC236}">
                <a16:creationId xmlns:a16="http://schemas.microsoft.com/office/drawing/2014/main" id="{01577AA6-0BD5-9341-BAF0-A172D24EAC41}"/>
              </a:ext>
            </a:extLst>
          </p:cNvPr>
          <p:cNvSpPr txBox="1"/>
          <p:nvPr/>
        </p:nvSpPr>
        <p:spPr>
          <a:xfrm>
            <a:off x="7355145" y="4152264"/>
            <a:ext cx="1477155" cy="828252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000"/>
            </a:pPr>
            <a:r>
              <a:rPr lang="en-GB" sz="1000" b="1" dirty="0">
                <a:latin typeface="Calibri"/>
                <a:ea typeface="Calibri"/>
                <a:cs typeface="Calibri"/>
                <a:sym typeface="Calibri"/>
              </a:rPr>
              <a:t>For more information contact Antti </a:t>
            </a:r>
            <a:r>
              <a:rPr lang="en-GB" sz="1000" b="1" dirty="0" err="1">
                <a:latin typeface="Calibri"/>
                <a:ea typeface="Calibri"/>
                <a:cs typeface="Calibri"/>
                <a:sym typeface="Calibri"/>
              </a:rPr>
              <a:t>Aitio</a:t>
            </a:r>
            <a:r>
              <a:rPr lang="en-GB" sz="1000" b="1" dirty="0">
                <a:latin typeface="Calibri"/>
                <a:ea typeface="Calibri"/>
                <a:cs typeface="Calibri"/>
                <a:sym typeface="Calibri"/>
              </a:rPr>
              <a:t>, Battery Intelligence Lab, University of Oxford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35A420-EA5D-054B-964E-C9326B8309E8}"/>
              </a:ext>
            </a:extLst>
          </p:cNvPr>
          <p:cNvSpPr txBox="1"/>
          <p:nvPr/>
        </p:nvSpPr>
        <p:spPr>
          <a:xfrm>
            <a:off x="311700" y="1037203"/>
            <a:ext cx="319045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Wrapping pymc3, a Bayesian library, around </a:t>
            </a:r>
            <a:r>
              <a:rPr lang="en-US" dirty="0" err="1"/>
              <a:t>PyBaMM’s</a:t>
            </a:r>
            <a:r>
              <a:rPr lang="en-US" dirty="0"/>
              <a:t> </a:t>
            </a:r>
            <a:r>
              <a:rPr lang="en-US" dirty="0" err="1"/>
              <a:t>SPMe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Generate synthetic data with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Variational Bayes to recover probability distributions for electrolyte conductivity and transference number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A4A7CA-C728-0948-BAA5-CCBF85ABC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61104" y="474795"/>
            <a:ext cx="4105656" cy="2189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69D037-38E4-3B4C-86F7-4B6BCFEB555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838"/>
          <a:stretch/>
        </p:blipFill>
        <p:spPr>
          <a:xfrm>
            <a:off x="129286" y="2787588"/>
            <a:ext cx="6946900" cy="230632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E2C1B3E-E45D-BE49-B645-BCC8DDE17E79}"/>
              </a:ext>
            </a:extLst>
          </p:cNvPr>
          <p:cNvCxnSpPr>
            <a:cxnSpLocks/>
          </p:cNvCxnSpPr>
          <p:nvPr/>
        </p:nvCxnSpPr>
        <p:spPr>
          <a:xfrm flipV="1">
            <a:off x="3502152" y="1523917"/>
            <a:ext cx="758952" cy="76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35621FF-420B-4146-952C-A5180474C496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935224" y="2295144"/>
            <a:ext cx="667512" cy="492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98535CD-7F9E-6845-905A-3E588FFA56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4280" y="3121865"/>
            <a:ext cx="818883" cy="81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2121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6760" y="137160"/>
            <a:ext cx="608475" cy="69887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55"/>
          <p:cNvSpPr txBox="1"/>
          <p:nvPr/>
        </p:nvSpPr>
        <p:spPr>
          <a:xfrm>
            <a:off x="311700" y="3701400"/>
            <a:ext cx="4382400" cy="1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Black box PyBaMM model put in Matlab system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Linked in circuit with busbar and connection resistances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Pack level electrical and thermal problem solved in Simulink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Casadi solver used to efficiently call battery functions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currents and temperatures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 heat and voltage sources and internal resistance calculated with physics based models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55"/>
          <p:cNvSpPr txBox="1"/>
          <p:nvPr/>
        </p:nvSpPr>
        <p:spPr>
          <a:xfrm>
            <a:off x="4704888" y="4541400"/>
            <a:ext cx="3915300" cy="4497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more information contact Dr T Tranter, UCL Electrochemical Innovation Lab</a:t>
            </a:r>
            <a:endParaRPr sz="10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1" name="Google Shape;511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6978" y="1014675"/>
            <a:ext cx="2866782" cy="1727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1750" y="2512035"/>
            <a:ext cx="2042376" cy="124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5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36711" y="2620485"/>
            <a:ext cx="1482489" cy="912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5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15719" y="866700"/>
            <a:ext cx="3893632" cy="3615176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 b="1">
                <a:latin typeface="Calibri"/>
                <a:ea typeface="Calibri"/>
                <a:cs typeface="Calibri"/>
                <a:sym typeface="Calibri"/>
              </a:rPr>
              <a:t>Highlighted upcoming feature: pack modelling using PyBaMM and Simulink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1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400" b="1" dirty="0">
                <a:latin typeface="Calibri"/>
                <a:ea typeface="Calibri"/>
                <a:cs typeface="Calibri"/>
                <a:sym typeface="Calibri"/>
              </a:rPr>
              <a:t>Highlighted upcoming feature: Integration with Julia 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" name="Google Shape;31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6760" y="137160"/>
            <a:ext cx="608475" cy="6988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23;p56">
            <a:extLst>
              <a:ext uri="{FF2B5EF4-FFF2-40B4-BE49-F238E27FC236}">
                <a16:creationId xmlns:a16="http://schemas.microsoft.com/office/drawing/2014/main" id="{01577AA6-0BD5-9341-BAF0-A172D24EAC41}"/>
              </a:ext>
            </a:extLst>
          </p:cNvPr>
          <p:cNvSpPr txBox="1"/>
          <p:nvPr/>
        </p:nvSpPr>
        <p:spPr>
          <a:xfrm>
            <a:off x="311700" y="4762604"/>
            <a:ext cx="8478000" cy="299959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000"/>
            </a:pPr>
            <a:r>
              <a:rPr lang="en-GB" sz="1000" b="1" dirty="0">
                <a:latin typeface="Calibri"/>
                <a:ea typeface="Calibri"/>
                <a:cs typeface="Calibri"/>
                <a:sym typeface="Calibri"/>
              </a:rPr>
              <a:t>For more information contact Dr V Sulzer, Department of Mechanical Engineering, University of Michigan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41FDE97-1382-6740-9E98-D4A4E04D4DE6}"/>
              </a:ext>
            </a:extLst>
          </p:cNvPr>
          <p:cNvSpPr/>
          <p:nvPr/>
        </p:nvSpPr>
        <p:spPr>
          <a:xfrm>
            <a:off x="1312048" y="1080562"/>
            <a:ext cx="2126255" cy="1002535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symbolic model</a:t>
            </a: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453DDA56-BB0E-8D42-9B0D-1F9CA6F71607}"/>
              </a:ext>
            </a:extLst>
          </p:cNvPr>
          <p:cNvSpPr/>
          <p:nvPr/>
        </p:nvSpPr>
        <p:spPr>
          <a:xfrm rot="16200000">
            <a:off x="3542776" y="1449761"/>
            <a:ext cx="192793" cy="328755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01E915-CB4A-6C46-9515-6DBE18518723}"/>
              </a:ext>
            </a:extLst>
          </p:cNvPr>
          <p:cNvSpPr txBox="1"/>
          <p:nvPr/>
        </p:nvSpPr>
        <p:spPr>
          <a:xfrm>
            <a:off x="1824547" y="741936"/>
            <a:ext cx="1091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PyBaMM</a:t>
            </a:r>
            <a:r>
              <a:rPr lang="en-US" dirty="0"/>
              <a:t> 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ED5C421-2FAE-EC4B-8247-1EC236C4FBC8}"/>
              </a:ext>
            </a:extLst>
          </p:cNvPr>
          <p:cNvSpPr/>
          <p:nvPr/>
        </p:nvSpPr>
        <p:spPr>
          <a:xfrm>
            <a:off x="3840128" y="1078724"/>
            <a:ext cx="2126255" cy="1002535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symbolic model (</a:t>
            </a:r>
            <a:r>
              <a:rPr lang="en-US" dirty="0" err="1"/>
              <a:t>ModelingToolkit.jl</a:t>
            </a:r>
            <a:r>
              <a:rPr lang="en-US" dirty="0"/>
              <a:t>)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A710767-C6EF-FB4A-992D-87C70D649368}"/>
              </a:ext>
            </a:extLst>
          </p:cNvPr>
          <p:cNvSpPr/>
          <p:nvPr/>
        </p:nvSpPr>
        <p:spPr>
          <a:xfrm>
            <a:off x="3821839" y="2382582"/>
            <a:ext cx="2126255" cy="1002535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Discretize (</a:t>
            </a:r>
            <a:r>
              <a:rPr lang="en-US" dirty="0" err="1"/>
              <a:t>DiffEqOperators.jl</a:t>
            </a:r>
            <a:r>
              <a:rPr lang="en-US" dirty="0"/>
              <a:t>)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DC190A2-E62D-874A-9D3A-AA8DA54D6400}"/>
              </a:ext>
            </a:extLst>
          </p:cNvPr>
          <p:cNvSpPr/>
          <p:nvPr/>
        </p:nvSpPr>
        <p:spPr>
          <a:xfrm>
            <a:off x="3776472" y="3695586"/>
            <a:ext cx="2199053" cy="1002535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Solve ODEs/DAEs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DifferentialEquations.jl</a:t>
            </a:r>
            <a:r>
              <a:rPr lang="en-US" dirty="0"/>
              <a:t>)</a:t>
            </a: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0D4971D3-7E61-044A-9821-58D3A970CC6D}"/>
              </a:ext>
            </a:extLst>
          </p:cNvPr>
          <p:cNvSpPr/>
          <p:nvPr/>
        </p:nvSpPr>
        <p:spPr>
          <a:xfrm>
            <a:off x="4761136" y="2035539"/>
            <a:ext cx="192793" cy="328755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F9F46221-4EB1-7D43-8AF2-E7EEFCFD9FE3}"/>
              </a:ext>
            </a:extLst>
          </p:cNvPr>
          <p:cNvSpPr/>
          <p:nvPr/>
        </p:nvSpPr>
        <p:spPr>
          <a:xfrm>
            <a:off x="4761135" y="3348541"/>
            <a:ext cx="192793" cy="328755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B9FE7A-0A02-BC4A-A89E-0AF3222B55AB}"/>
              </a:ext>
            </a:extLst>
          </p:cNvPr>
          <p:cNvSpPr txBox="1"/>
          <p:nvPr/>
        </p:nvSpPr>
        <p:spPr>
          <a:xfrm>
            <a:off x="4131086" y="723341"/>
            <a:ext cx="1398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Julia (</a:t>
            </a:r>
            <a:r>
              <a:rPr lang="en-US" dirty="0" err="1"/>
              <a:t>SciML</a:t>
            </a:r>
            <a:r>
              <a:rPr lang="en-US" dirty="0"/>
              <a:t>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EF326B1-172F-B149-AC0F-4B9CCD2D6BC2}"/>
              </a:ext>
            </a:extLst>
          </p:cNvPr>
          <p:cNvSpPr/>
          <p:nvPr/>
        </p:nvSpPr>
        <p:spPr>
          <a:xfrm>
            <a:off x="6141727" y="2856416"/>
            <a:ext cx="2126255" cy="1331291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Solve Physics-Informed Neural Network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NeuralPDE.jl</a:t>
            </a:r>
            <a:r>
              <a:rPr lang="en-US" dirty="0"/>
              <a:t>)</a:t>
            </a:r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1736BD3F-A41D-8A44-8CE5-0C8B80EEA3E4}"/>
              </a:ext>
            </a:extLst>
          </p:cNvPr>
          <p:cNvSpPr/>
          <p:nvPr/>
        </p:nvSpPr>
        <p:spPr>
          <a:xfrm rot="18870902">
            <a:off x="6625601" y="1549082"/>
            <a:ext cx="166882" cy="1478413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0553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400" b="1">
                <a:latin typeface="Calibri"/>
                <a:ea typeface="Calibri"/>
                <a:cs typeface="Calibri"/>
                <a:sym typeface="Calibri"/>
              </a:rPr>
              <a:t>Upcoming features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1" name="Google Shape;531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6760" y="137160"/>
            <a:ext cx="608475" cy="698875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57"/>
          <p:cNvSpPr/>
          <p:nvPr/>
        </p:nvSpPr>
        <p:spPr>
          <a:xfrm>
            <a:off x="3051950" y="865325"/>
            <a:ext cx="7625100" cy="3945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57"/>
          <p:cNvSpPr/>
          <p:nvPr/>
        </p:nvSpPr>
        <p:spPr>
          <a:xfrm>
            <a:off x="355650" y="1056475"/>
            <a:ext cx="2561400" cy="3888900"/>
          </a:xfrm>
          <a:prstGeom prst="downArrow">
            <a:avLst>
              <a:gd name="adj1" fmla="val 62450"/>
              <a:gd name="adj2" fmla="val 23260"/>
            </a:avLst>
          </a:prstGeom>
          <a:gradFill>
            <a:gsLst>
              <a:gs pos="0">
                <a:srgbClr val="6FA8DC"/>
              </a:gs>
              <a:gs pos="100000">
                <a:srgbClr val="1155C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57"/>
          <p:cNvSpPr txBox="1"/>
          <p:nvPr/>
        </p:nvSpPr>
        <p:spPr>
          <a:xfrm>
            <a:off x="857475" y="1437700"/>
            <a:ext cx="15471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Work commenced</a:t>
            </a:r>
            <a:endParaRPr sz="14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57"/>
          <p:cNvSpPr txBox="1"/>
          <p:nvPr/>
        </p:nvSpPr>
        <p:spPr>
          <a:xfrm>
            <a:off x="857475" y="2708650"/>
            <a:ext cx="15471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Planned work</a:t>
            </a:r>
            <a:endParaRPr sz="14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57"/>
          <p:cNvSpPr txBox="1"/>
          <p:nvPr/>
        </p:nvSpPr>
        <p:spPr>
          <a:xfrm>
            <a:off x="862800" y="3833350"/>
            <a:ext cx="15471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Future work</a:t>
            </a:r>
            <a:endParaRPr sz="14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57"/>
          <p:cNvSpPr txBox="1"/>
          <p:nvPr/>
        </p:nvSpPr>
        <p:spPr>
          <a:xfrm>
            <a:off x="3211346" y="836035"/>
            <a:ext cx="5339530" cy="4189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Sensitivity analysis &amp; parameter estimation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Simulink interface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Particle size distribution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chemistries (</a:t>
            </a:r>
            <a:r>
              <a:rPr lang="en-GB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</a:t>
            </a:r>
            <a:r>
              <a:rPr lang="en-GB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 dirty="0"/>
              <a:t>Different particle shapes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Lithium plating</a:t>
            </a:r>
          </a:p>
          <a:p>
            <a:pPr marL="457200" indent="-317500">
              <a:buSzPts val="1400"/>
              <a:buFont typeface="Arial"/>
              <a:buChar char="●"/>
            </a:pPr>
            <a:r>
              <a:rPr lang="en-GB"/>
              <a:t>Fuel cells 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Mechanics coupled to temperature and lithiation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 dirty="0"/>
              <a:t>Solid-state battery models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-GB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Improvements to framework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geometries (jelly rolls, multiple layer cells, etc.)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 dirty="0"/>
              <a:t>Integration with open battery database, parameter database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endParaRPr lang="en-GB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endParaRPr lang="en-GB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 dirty="0"/>
              <a:t>… your ideas?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3806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Further information –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pybamm.org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" name="Google Shape;27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6760" y="137160"/>
            <a:ext cx="608475" cy="69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BE83D8-D86E-5C43-B404-C6ED75D22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16" y="955743"/>
            <a:ext cx="8138984" cy="37813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78D537-62D0-E244-9F12-442CF94FEFD9}"/>
              </a:ext>
            </a:extLst>
          </p:cNvPr>
          <p:cNvSpPr/>
          <p:nvPr/>
        </p:nvSpPr>
        <p:spPr>
          <a:xfrm>
            <a:off x="6155052" y="955743"/>
            <a:ext cx="403654" cy="2716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71BB6B-8F87-1F4B-9266-61BBC33FD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7437" y="426575"/>
            <a:ext cx="478884" cy="47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2275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Contributors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" name="Google Shape;27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6760" y="137160"/>
            <a:ext cx="608475" cy="698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1562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48D2F-857F-6042-8A18-45F7FAC6C0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PYBAMM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542940-2459-C341-9805-A182139276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990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400" b="1">
                <a:latin typeface="Calibri"/>
                <a:ea typeface="Calibri"/>
                <a:cs typeface="Calibri"/>
                <a:sym typeface="Calibri"/>
              </a:rPr>
              <a:t>How to use PyBaMM?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1800" b="1">
                <a:latin typeface="Calibri"/>
                <a:ea typeface="Calibri"/>
                <a:cs typeface="Calibri"/>
                <a:sym typeface="Calibri"/>
              </a:rPr>
              <a:t>Ways to engage	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6760" y="137160"/>
            <a:ext cx="608475" cy="69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73150" y="1752462"/>
            <a:ext cx="1112051" cy="100432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6"/>
          <p:cNvSpPr txBox="1"/>
          <p:nvPr/>
        </p:nvSpPr>
        <p:spPr>
          <a:xfrm>
            <a:off x="839900" y="3137100"/>
            <a:ext cx="2082000" cy="10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 i="0" u="none" strike="noStrike" cap="non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Try online </a:t>
            </a:r>
            <a:endParaRPr sz="2000" b="0" i="0" u="none" strike="noStrike" cap="none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 PyBaMM in your browser without any installation.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6"/>
          <p:cNvSpPr txBox="1"/>
          <p:nvPr/>
        </p:nvSpPr>
        <p:spPr>
          <a:xfrm>
            <a:off x="6767750" y="3137098"/>
            <a:ext cx="1894800" cy="10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 i="0" u="none" strike="noStrike" cap="non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Develop</a:t>
            </a:r>
            <a:endParaRPr sz="2000" b="0" i="0" u="none" strike="noStrike" cap="none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Clone git repository to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contribute code. </a:t>
            </a:r>
            <a:endParaRPr sz="1400" b="0" i="0" u="none" strike="noStrike" cap="non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65" name="Google Shape;265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1733" y="1654625"/>
            <a:ext cx="1538466" cy="120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09138" y="1067963"/>
            <a:ext cx="2373300" cy="23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6"/>
          <p:cNvSpPr txBox="1"/>
          <p:nvPr/>
        </p:nvSpPr>
        <p:spPr>
          <a:xfrm>
            <a:off x="3716663" y="3155400"/>
            <a:ext cx="2256300" cy="10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 i="0" u="none" strike="noStrike" cap="non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Install locally</a:t>
            </a:r>
            <a:endParaRPr sz="2000" b="0" i="0" u="none" strike="noStrike" cap="none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Install PyBaMM on your computer. </a:t>
            </a:r>
            <a:endParaRPr sz="1400" b="0" i="0" u="none" strike="noStrike" cap="non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 b="1">
                <a:latin typeface="Calibri"/>
                <a:ea typeface="Calibri"/>
                <a:cs typeface="Calibri"/>
                <a:sym typeface="Calibri"/>
              </a:rPr>
              <a:t>How to use PyBaMM?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1800" b="1">
                <a:latin typeface="Calibri"/>
                <a:ea typeface="Calibri"/>
                <a:cs typeface="Calibri"/>
                <a:sym typeface="Calibri"/>
              </a:rPr>
              <a:t>Training resources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37"/>
          <p:cNvSpPr txBox="1">
            <a:spLocks noGrp="1"/>
          </p:cNvSpPr>
          <p:nvPr>
            <p:ph type="body" idx="1"/>
          </p:nvPr>
        </p:nvSpPr>
        <p:spPr>
          <a:xfrm>
            <a:off x="628650" y="1007662"/>
            <a:ext cx="7886700" cy="27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Lots of new resources online at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4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pybamm.org/getting-started</a:t>
            </a:r>
            <a:endParaRPr sz="24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Training delivered via </a:t>
            </a: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Faraday masterclass and tech series training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Recordings and resources available online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 50 attendees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Getting Started notebooks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 in your browser via Google Colab -- no need to install PyBaMM!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" name="Google Shape;27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6760" y="137160"/>
            <a:ext cx="608475" cy="69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57513" y="3927375"/>
            <a:ext cx="2228967" cy="118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8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400" b="1">
                <a:latin typeface="Calibri"/>
                <a:ea typeface="Calibri"/>
                <a:cs typeface="Calibri"/>
                <a:sym typeface="Calibri"/>
              </a:rPr>
              <a:t>Why PyBaMM?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8"/>
          <p:cNvSpPr txBox="1">
            <a:spLocks noGrp="1"/>
          </p:cNvSpPr>
          <p:nvPr>
            <p:ph type="body" idx="1"/>
          </p:nvPr>
        </p:nvSpPr>
        <p:spPr>
          <a:xfrm>
            <a:off x="628650" y="1145600"/>
            <a:ext cx="7886700" cy="29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3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GB" sz="2300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PyBaMM's</a:t>
            </a:r>
            <a:r>
              <a:rPr lang="en-GB" sz="23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mission is to</a:t>
            </a:r>
            <a:r>
              <a:rPr lang="en-GB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4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accelerate battery modelling</a:t>
            </a:r>
            <a:r>
              <a:rPr lang="en-GB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400" b="1" dirty="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research</a:t>
            </a:r>
            <a:r>
              <a:rPr lang="en-GB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3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23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GB" sz="23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by providing an</a:t>
            </a:r>
            <a:r>
              <a:rPr lang="en-GB" sz="2300" dirty="0">
                <a:solidFill>
                  <a:srgbClr val="E6913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400" b="1" dirty="0">
                <a:solidFill>
                  <a:srgbClr val="E69138"/>
                </a:solidFill>
                <a:latin typeface="Calibri"/>
                <a:ea typeface="Calibri"/>
                <a:cs typeface="Calibri"/>
                <a:sym typeface="Calibri"/>
              </a:rPr>
              <a:t>open-source framework</a:t>
            </a:r>
            <a:r>
              <a:rPr lang="en-GB" sz="2300" dirty="0">
                <a:solidFill>
                  <a:srgbClr val="E6913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3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for</a:t>
            </a:r>
            <a:r>
              <a:rPr lang="en-GB" sz="2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multi-institutional,</a:t>
            </a:r>
            <a:endParaRPr sz="24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GB" sz="24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interdisciplinary</a:t>
            </a:r>
            <a:r>
              <a:rPr lang="en-GB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2400" b="1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collaboration</a:t>
            </a:r>
            <a:r>
              <a:rPr lang="en-GB" sz="2400" i="1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i="1" dirty="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400" dirty="0">
              <a:solidFill>
                <a:srgbClr val="528CB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6760" y="137160"/>
            <a:ext cx="608475" cy="69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8"/>
          <p:cNvSpPr txBox="1"/>
          <p:nvPr/>
        </p:nvSpPr>
        <p:spPr>
          <a:xfrm>
            <a:off x="357750" y="4487400"/>
            <a:ext cx="8428500" cy="5037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Fostering a Sustainable Community in Batteries, </a:t>
            </a:r>
            <a:r>
              <a:rPr lang="en-GB" sz="10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J.A. Baker, M. </a:t>
            </a:r>
            <a:r>
              <a:rPr lang="en-GB" sz="1000" b="0" i="1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Beuse</a:t>
            </a:r>
            <a:r>
              <a:rPr lang="en-GB" sz="10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S.C. </a:t>
            </a:r>
            <a:r>
              <a:rPr lang="en-GB" sz="1000" b="0" i="1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DeCaluwe</a:t>
            </a:r>
            <a:r>
              <a:rPr lang="en-GB" sz="10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L.W.  Jing, E. Khoo, S. </a:t>
            </a:r>
            <a:r>
              <a:rPr lang="en-GB" sz="1000" b="0" i="1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Sripad</a:t>
            </a:r>
            <a:r>
              <a:rPr lang="en-GB" sz="10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U. </a:t>
            </a:r>
            <a:r>
              <a:rPr lang="en-GB" sz="1000" b="0" i="1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Ulissi</a:t>
            </a:r>
            <a:r>
              <a:rPr lang="en-GB" sz="10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A. </a:t>
            </a:r>
            <a:r>
              <a:rPr lang="en-GB" sz="1000" b="0" i="1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Verma</a:t>
            </a:r>
            <a:r>
              <a:rPr lang="en-GB" sz="10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A.A. Wang, Y.T.  </a:t>
            </a:r>
            <a:r>
              <a:rPr lang="en-GB" sz="1000" b="0" i="1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Yeh</a:t>
            </a:r>
            <a:r>
              <a:rPr lang="en-GB" sz="10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N. </a:t>
            </a:r>
            <a:r>
              <a:rPr lang="en-GB" sz="1000" b="0" i="1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Yiu</a:t>
            </a:r>
            <a:r>
              <a:rPr lang="en-GB" sz="10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D.A. Howey, and V. Viswanathan, </a:t>
            </a:r>
            <a:r>
              <a:rPr lang="en-GB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ACS Energy Letters, 2020</a:t>
            </a:r>
            <a:endParaRPr sz="1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0"/>
          <p:cNvSpPr txBox="1">
            <a:spLocks noGrp="1"/>
          </p:cNvSpPr>
          <p:nvPr>
            <p:ph type="title"/>
          </p:nvPr>
        </p:nvSpPr>
        <p:spPr>
          <a:xfrm>
            <a:off x="2879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400" b="1" dirty="0">
                <a:latin typeface="Calibri"/>
                <a:ea typeface="Calibri"/>
                <a:cs typeface="Calibri"/>
                <a:sym typeface="Calibri"/>
              </a:rPr>
              <a:t>Google </a:t>
            </a:r>
            <a:r>
              <a:rPr lang="en-GB" sz="2400" b="1" dirty="0" err="1">
                <a:latin typeface="Calibri"/>
                <a:ea typeface="Calibri"/>
                <a:cs typeface="Calibri"/>
                <a:sym typeface="Calibri"/>
              </a:rPr>
              <a:t>Colab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5" name="Google Shape;30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6760" y="137160"/>
            <a:ext cx="608475" cy="698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0"/>
          <p:cNvSpPr txBox="1"/>
          <p:nvPr/>
        </p:nvSpPr>
        <p:spPr>
          <a:xfrm>
            <a:off x="299700" y="4418400"/>
            <a:ext cx="5961300" cy="5727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Online tutorials run interactively in your browser using Google Colab, removing the need to install PyBaMM locally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" name="Google Shape;307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19300" y="1984350"/>
            <a:ext cx="2607750" cy="193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61175" y="1483413"/>
            <a:ext cx="1524000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67163" y="4020773"/>
            <a:ext cx="1712025" cy="91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0"/>
          <p:cNvPicPr preferRelativeResize="0"/>
          <p:nvPr/>
        </p:nvPicPr>
        <p:blipFill rotWithShape="1">
          <a:blip r:embed="rId7">
            <a:alphaModFix/>
          </a:blip>
          <a:srcRect l="3790" t="3306" r="1215"/>
          <a:stretch/>
        </p:blipFill>
        <p:spPr>
          <a:xfrm>
            <a:off x="311450" y="912225"/>
            <a:ext cx="5937802" cy="339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2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400" b="1">
                <a:latin typeface="Calibri"/>
                <a:ea typeface="Calibri"/>
                <a:cs typeface="Calibri"/>
                <a:sym typeface="Calibri"/>
              </a:rPr>
              <a:t>Contributing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9" name="Google Shape;579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6760" y="137160"/>
            <a:ext cx="608475" cy="698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0" name="Google Shape;580;p62"/>
          <p:cNvGrpSpPr/>
          <p:nvPr/>
        </p:nvGrpSpPr>
        <p:grpSpPr>
          <a:xfrm>
            <a:off x="733047" y="1113569"/>
            <a:ext cx="3579975" cy="3889422"/>
            <a:chOff x="208279" y="3168"/>
            <a:chExt cx="4773300" cy="5185896"/>
          </a:xfrm>
        </p:grpSpPr>
        <p:sp>
          <p:nvSpPr>
            <p:cNvPr id="581" name="Google Shape;581;p62"/>
            <p:cNvSpPr/>
            <p:nvPr/>
          </p:nvSpPr>
          <p:spPr>
            <a:xfrm>
              <a:off x="208279" y="3168"/>
              <a:ext cx="4773300" cy="5187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12" scaled="0"/>
            </a:gradFill>
            <a:ln w="9525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62"/>
            <p:cNvSpPr txBox="1"/>
            <p:nvPr/>
          </p:nvSpPr>
          <p:spPr>
            <a:xfrm>
              <a:off x="223468" y="18357"/>
              <a:ext cx="4742700" cy="48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0000" tIns="40000" rIns="40000" bIns="40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Create an issue where new proposals can be discussed before any coding is done</a:t>
              </a:r>
              <a:endParaRPr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62"/>
            <p:cNvSpPr/>
            <p:nvPr/>
          </p:nvSpPr>
          <p:spPr>
            <a:xfrm rot="5400000">
              <a:off x="2497654" y="534656"/>
              <a:ext cx="194400" cy="2334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3CAE7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62"/>
            <p:cNvSpPr txBox="1"/>
            <p:nvPr/>
          </p:nvSpPr>
          <p:spPr>
            <a:xfrm>
              <a:off x="2524868" y="554156"/>
              <a:ext cx="140100" cy="13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62"/>
            <p:cNvSpPr/>
            <p:nvPr/>
          </p:nvSpPr>
          <p:spPr>
            <a:xfrm>
              <a:off x="237869" y="781034"/>
              <a:ext cx="4713900" cy="5187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12" scaled="0"/>
            </a:gradFill>
            <a:ln w="9525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62"/>
            <p:cNvSpPr txBox="1"/>
            <p:nvPr/>
          </p:nvSpPr>
          <p:spPr>
            <a:xfrm>
              <a:off x="253058" y="796223"/>
              <a:ext cx="4683600" cy="48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0000" tIns="40000" rIns="40000" bIns="40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Create a branch of PyBaMM on your own fork where all changes will be made</a:t>
              </a:r>
              <a:endParaRPr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62"/>
            <p:cNvSpPr/>
            <p:nvPr/>
          </p:nvSpPr>
          <p:spPr>
            <a:xfrm rot="5400000">
              <a:off x="2497654" y="1312522"/>
              <a:ext cx="194400" cy="2334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3CAE7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62"/>
            <p:cNvSpPr txBox="1"/>
            <p:nvPr/>
          </p:nvSpPr>
          <p:spPr>
            <a:xfrm>
              <a:off x="2524868" y="1332022"/>
              <a:ext cx="140100" cy="13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62"/>
            <p:cNvSpPr/>
            <p:nvPr/>
          </p:nvSpPr>
          <p:spPr>
            <a:xfrm>
              <a:off x="237869" y="1558900"/>
              <a:ext cx="4713900" cy="5187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12" scaled="0"/>
            </a:gradFill>
            <a:ln w="9525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62"/>
            <p:cNvSpPr txBox="1"/>
            <p:nvPr/>
          </p:nvSpPr>
          <p:spPr>
            <a:xfrm>
              <a:off x="253058" y="1574089"/>
              <a:ext cx="4683600" cy="48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0000" tIns="40000" rIns="40000" bIns="40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Implement your work</a:t>
              </a:r>
              <a:endParaRPr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62"/>
            <p:cNvSpPr/>
            <p:nvPr/>
          </p:nvSpPr>
          <p:spPr>
            <a:xfrm rot="5400000">
              <a:off x="2497654" y="2090388"/>
              <a:ext cx="194400" cy="2334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3CAE7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62"/>
            <p:cNvSpPr txBox="1"/>
            <p:nvPr/>
          </p:nvSpPr>
          <p:spPr>
            <a:xfrm>
              <a:off x="2524868" y="2109888"/>
              <a:ext cx="140100" cy="13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62"/>
            <p:cNvSpPr/>
            <p:nvPr/>
          </p:nvSpPr>
          <p:spPr>
            <a:xfrm>
              <a:off x="223058" y="2336766"/>
              <a:ext cx="4743600" cy="5187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12" scaled="0"/>
            </a:gradFill>
            <a:ln w="9525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62"/>
            <p:cNvSpPr txBox="1"/>
            <p:nvPr/>
          </p:nvSpPr>
          <p:spPr>
            <a:xfrm>
              <a:off x="238247" y="2351955"/>
              <a:ext cx="4713300" cy="48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0000" tIns="40000" rIns="40000" bIns="40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Add relevant references to CITATIONS.txt</a:t>
              </a:r>
              <a:endParaRPr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62"/>
            <p:cNvSpPr/>
            <p:nvPr/>
          </p:nvSpPr>
          <p:spPr>
            <a:xfrm rot="5400000">
              <a:off x="2497654" y="2868254"/>
              <a:ext cx="194400" cy="2334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3CAE7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62"/>
            <p:cNvSpPr txBox="1"/>
            <p:nvPr/>
          </p:nvSpPr>
          <p:spPr>
            <a:xfrm>
              <a:off x="2524868" y="2887754"/>
              <a:ext cx="140100" cy="13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62"/>
            <p:cNvSpPr/>
            <p:nvPr/>
          </p:nvSpPr>
          <p:spPr>
            <a:xfrm>
              <a:off x="223058" y="3114632"/>
              <a:ext cx="4743600" cy="5187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12" scaled="0"/>
            </a:gradFill>
            <a:ln w="9525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62"/>
            <p:cNvSpPr txBox="1"/>
            <p:nvPr/>
          </p:nvSpPr>
          <p:spPr>
            <a:xfrm>
              <a:off x="238247" y="3129821"/>
              <a:ext cx="4713300" cy="48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0000" tIns="40000" rIns="40000" bIns="40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Register these in the parts of the code that use your paper</a:t>
              </a:r>
              <a:endParaRPr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62"/>
            <p:cNvSpPr/>
            <p:nvPr/>
          </p:nvSpPr>
          <p:spPr>
            <a:xfrm rot="5400000">
              <a:off x="2497654" y="3646120"/>
              <a:ext cx="194400" cy="2334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3CAE7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62"/>
            <p:cNvSpPr txBox="1"/>
            <p:nvPr/>
          </p:nvSpPr>
          <p:spPr>
            <a:xfrm>
              <a:off x="2524868" y="3665620"/>
              <a:ext cx="140100" cy="13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62"/>
            <p:cNvSpPr/>
            <p:nvPr/>
          </p:nvSpPr>
          <p:spPr>
            <a:xfrm>
              <a:off x="223058" y="3892498"/>
              <a:ext cx="4743600" cy="5187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12" scaled="0"/>
            </a:gradFill>
            <a:ln w="9525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62"/>
            <p:cNvSpPr txBox="1"/>
            <p:nvPr/>
          </p:nvSpPr>
          <p:spPr>
            <a:xfrm>
              <a:off x="238247" y="3907687"/>
              <a:ext cx="4713300" cy="48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0000" tIns="40000" rIns="40000" bIns="40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Test your code!</a:t>
              </a:r>
              <a:endParaRPr sz="1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62"/>
            <p:cNvSpPr/>
            <p:nvPr/>
          </p:nvSpPr>
          <p:spPr>
            <a:xfrm rot="5400000">
              <a:off x="2497654" y="4423986"/>
              <a:ext cx="194400" cy="2334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3CAE7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62"/>
            <p:cNvSpPr txBox="1"/>
            <p:nvPr/>
          </p:nvSpPr>
          <p:spPr>
            <a:xfrm>
              <a:off x="2524868" y="4443486"/>
              <a:ext cx="140100" cy="13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62"/>
            <p:cNvSpPr/>
            <p:nvPr/>
          </p:nvSpPr>
          <p:spPr>
            <a:xfrm>
              <a:off x="223058" y="4670364"/>
              <a:ext cx="4743600" cy="5187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12" scaled="0"/>
            </a:gradFill>
            <a:ln w="9525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62"/>
            <p:cNvSpPr txBox="1"/>
            <p:nvPr/>
          </p:nvSpPr>
          <p:spPr>
            <a:xfrm>
              <a:off x="238247" y="4685553"/>
              <a:ext cx="4713300" cy="48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0000" tIns="40000" rIns="40000" bIns="40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GB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Create a pull request to merge into the main code when you are ready for your code to be publicly available </a:t>
              </a:r>
              <a:endParaRPr sz="1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7" name="Google Shape;607;p62"/>
          <p:cNvGrpSpPr/>
          <p:nvPr/>
        </p:nvGrpSpPr>
        <p:grpSpPr>
          <a:xfrm>
            <a:off x="4800601" y="780285"/>
            <a:ext cx="3994875" cy="4020118"/>
            <a:chOff x="310689" y="146"/>
            <a:chExt cx="5326500" cy="5360157"/>
          </a:xfrm>
        </p:grpSpPr>
        <p:sp>
          <p:nvSpPr>
            <p:cNvPr id="608" name="Google Shape;608;p62"/>
            <p:cNvSpPr/>
            <p:nvPr/>
          </p:nvSpPr>
          <p:spPr>
            <a:xfrm>
              <a:off x="2391736" y="146"/>
              <a:ext cx="1164300" cy="552900"/>
            </a:xfrm>
            <a:prstGeom prst="roundRect">
              <a:avLst>
                <a:gd name="adj" fmla="val 10000"/>
              </a:avLst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528CB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62"/>
            <p:cNvSpPr txBox="1"/>
            <p:nvPr/>
          </p:nvSpPr>
          <p:spPr>
            <a:xfrm>
              <a:off x="2407933" y="16343"/>
              <a:ext cx="1131900" cy="52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8575" tIns="48575" rIns="48575" bIns="4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-GB" sz="13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62"/>
            <p:cNvSpPr/>
            <p:nvPr/>
          </p:nvSpPr>
          <p:spPr>
            <a:xfrm rot="5400000">
              <a:off x="2914113" y="561035"/>
              <a:ext cx="119400" cy="1434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3CAE7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62"/>
            <p:cNvSpPr txBox="1"/>
            <p:nvPr/>
          </p:nvSpPr>
          <p:spPr>
            <a:xfrm>
              <a:off x="2930907" y="573035"/>
              <a:ext cx="86100" cy="8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endParaRPr sz="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62"/>
            <p:cNvSpPr/>
            <p:nvPr/>
          </p:nvSpPr>
          <p:spPr>
            <a:xfrm>
              <a:off x="2442059" y="712313"/>
              <a:ext cx="1063500" cy="433200"/>
            </a:xfrm>
            <a:prstGeom prst="roundRect">
              <a:avLst>
                <a:gd name="adj" fmla="val 10000"/>
              </a:avLst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528CB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62"/>
            <p:cNvSpPr txBox="1"/>
            <p:nvPr/>
          </p:nvSpPr>
          <p:spPr>
            <a:xfrm>
              <a:off x="2454749" y="725003"/>
              <a:ext cx="1038300" cy="4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8575" tIns="48575" rIns="48575" bIns="4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-GB" sz="13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62"/>
            <p:cNvSpPr/>
            <p:nvPr/>
          </p:nvSpPr>
          <p:spPr>
            <a:xfrm rot="5400000">
              <a:off x="2914113" y="1153476"/>
              <a:ext cx="119400" cy="1434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3CAE7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62"/>
            <p:cNvSpPr txBox="1"/>
            <p:nvPr/>
          </p:nvSpPr>
          <p:spPr>
            <a:xfrm>
              <a:off x="2930907" y="1165476"/>
              <a:ext cx="86100" cy="8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endParaRPr sz="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62"/>
            <p:cNvSpPr/>
            <p:nvPr/>
          </p:nvSpPr>
          <p:spPr>
            <a:xfrm>
              <a:off x="689059" y="1304754"/>
              <a:ext cx="4569600" cy="607200"/>
            </a:xfrm>
            <a:prstGeom prst="roundRect">
              <a:avLst>
                <a:gd name="adj" fmla="val 10000"/>
              </a:avLst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528CB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62"/>
            <p:cNvSpPr txBox="1"/>
            <p:nvPr/>
          </p:nvSpPr>
          <p:spPr>
            <a:xfrm>
              <a:off x="706842" y="1322537"/>
              <a:ext cx="45342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8575" tIns="48575" rIns="48575" bIns="4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-GB" sz="13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62"/>
            <p:cNvSpPr/>
            <p:nvPr/>
          </p:nvSpPr>
          <p:spPr>
            <a:xfrm rot="5400000">
              <a:off x="2914113" y="1919822"/>
              <a:ext cx="119400" cy="1434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3CAE7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62"/>
            <p:cNvSpPr txBox="1"/>
            <p:nvPr/>
          </p:nvSpPr>
          <p:spPr>
            <a:xfrm>
              <a:off x="2930907" y="1931822"/>
              <a:ext cx="86100" cy="8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endParaRPr sz="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62"/>
            <p:cNvSpPr/>
            <p:nvPr/>
          </p:nvSpPr>
          <p:spPr>
            <a:xfrm>
              <a:off x="310689" y="2071100"/>
              <a:ext cx="5326500" cy="1257300"/>
            </a:xfrm>
            <a:prstGeom prst="roundRect">
              <a:avLst>
                <a:gd name="adj" fmla="val 10000"/>
              </a:avLst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528CB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62"/>
            <p:cNvSpPr txBox="1"/>
            <p:nvPr/>
          </p:nvSpPr>
          <p:spPr>
            <a:xfrm>
              <a:off x="347515" y="2107926"/>
              <a:ext cx="5252700" cy="118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8575" tIns="48575" rIns="48575" bIns="4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62"/>
            <p:cNvSpPr/>
            <p:nvPr/>
          </p:nvSpPr>
          <p:spPr>
            <a:xfrm rot="5400000">
              <a:off x="2914113" y="3336336"/>
              <a:ext cx="119400" cy="1434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3CAE7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62"/>
            <p:cNvSpPr txBox="1"/>
            <p:nvPr/>
          </p:nvSpPr>
          <p:spPr>
            <a:xfrm>
              <a:off x="2930907" y="3348335"/>
              <a:ext cx="86100" cy="8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endParaRPr sz="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62"/>
            <p:cNvSpPr/>
            <p:nvPr/>
          </p:nvSpPr>
          <p:spPr>
            <a:xfrm>
              <a:off x="1065078" y="3487613"/>
              <a:ext cx="3817500" cy="318300"/>
            </a:xfrm>
            <a:prstGeom prst="roundRect">
              <a:avLst>
                <a:gd name="adj" fmla="val 10000"/>
              </a:avLst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528CB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62"/>
            <p:cNvSpPr txBox="1"/>
            <p:nvPr/>
          </p:nvSpPr>
          <p:spPr>
            <a:xfrm>
              <a:off x="1074402" y="3496937"/>
              <a:ext cx="3798900" cy="29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7150" tIns="37150" rIns="37150" bIns="3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62"/>
            <p:cNvSpPr/>
            <p:nvPr/>
          </p:nvSpPr>
          <p:spPr>
            <a:xfrm rot="5400000">
              <a:off x="2914113" y="3813859"/>
              <a:ext cx="119400" cy="1434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3CAE7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62"/>
            <p:cNvSpPr txBox="1"/>
            <p:nvPr/>
          </p:nvSpPr>
          <p:spPr>
            <a:xfrm>
              <a:off x="2930907" y="3825859"/>
              <a:ext cx="86100" cy="8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endParaRPr sz="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62"/>
            <p:cNvSpPr/>
            <p:nvPr/>
          </p:nvSpPr>
          <p:spPr>
            <a:xfrm>
              <a:off x="1307709" y="3965137"/>
              <a:ext cx="3332400" cy="754200"/>
            </a:xfrm>
            <a:prstGeom prst="roundRect">
              <a:avLst>
                <a:gd name="adj" fmla="val 10000"/>
              </a:avLst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528CB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62"/>
            <p:cNvSpPr txBox="1"/>
            <p:nvPr/>
          </p:nvSpPr>
          <p:spPr>
            <a:xfrm>
              <a:off x="1329799" y="3987227"/>
              <a:ext cx="3288300" cy="71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8575" tIns="48575" rIns="48575" bIns="4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62"/>
            <p:cNvSpPr/>
            <p:nvPr/>
          </p:nvSpPr>
          <p:spPr>
            <a:xfrm rot="5400000">
              <a:off x="2914113" y="4727225"/>
              <a:ext cx="119400" cy="1434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3CAE7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62"/>
            <p:cNvSpPr txBox="1"/>
            <p:nvPr/>
          </p:nvSpPr>
          <p:spPr>
            <a:xfrm>
              <a:off x="2930907" y="4739225"/>
              <a:ext cx="86100" cy="8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endParaRPr sz="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62"/>
            <p:cNvSpPr/>
            <p:nvPr/>
          </p:nvSpPr>
          <p:spPr>
            <a:xfrm>
              <a:off x="2372663" y="4878503"/>
              <a:ext cx="1202400" cy="481800"/>
            </a:xfrm>
            <a:prstGeom prst="roundRect">
              <a:avLst>
                <a:gd name="adj" fmla="val 10000"/>
              </a:avLst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 w="12700" cap="flat" cmpd="sng">
              <a:solidFill>
                <a:srgbClr val="528CB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62"/>
            <p:cNvSpPr txBox="1"/>
            <p:nvPr/>
          </p:nvSpPr>
          <p:spPr>
            <a:xfrm>
              <a:off x="2386778" y="4892618"/>
              <a:ext cx="1174200" cy="45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8575" tIns="48575" rIns="48575" bIns="4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4" name="Google Shape;634;p62"/>
          <p:cNvSpPr txBox="1"/>
          <p:nvPr/>
        </p:nvSpPr>
        <p:spPr>
          <a:xfrm>
            <a:off x="3815900" y="376950"/>
            <a:ext cx="12651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62"/>
          <p:cNvSpPr/>
          <p:nvPr/>
        </p:nvSpPr>
        <p:spPr>
          <a:xfrm>
            <a:off x="4260750" y="299250"/>
            <a:ext cx="1928100" cy="699000"/>
          </a:xfrm>
          <a:prstGeom prst="wedgeRoundRectCallout">
            <a:avLst>
              <a:gd name="adj1" fmla="val -46903"/>
              <a:gd name="adj2" fmla="val 84523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you would like to work on something in private please get in touch!</a:t>
            </a:r>
            <a:endParaRPr sz="1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3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400" b="1">
                <a:latin typeface="Calibri"/>
                <a:ea typeface="Calibri"/>
                <a:cs typeface="Calibri"/>
                <a:sym typeface="Calibri"/>
              </a:rPr>
              <a:t>How to ensure your contribution is credited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1" name="Google Shape;641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6760" y="137160"/>
            <a:ext cx="608475" cy="69887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63"/>
          <p:cNvSpPr txBox="1"/>
          <p:nvPr/>
        </p:nvSpPr>
        <p:spPr>
          <a:xfrm>
            <a:off x="311700" y="1017725"/>
            <a:ext cx="7694400" cy="17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Example: Ferran Brosa Planella, WMG</a:t>
            </a:r>
            <a:endParaRPr sz="1200" b="1" i="0" u="none" strike="noStrike" cap="none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3" name="Google Shape;643;p63"/>
          <p:cNvGrpSpPr/>
          <p:nvPr/>
        </p:nvGrpSpPr>
        <p:grpSpPr>
          <a:xfrm>
            <a:off x="456014" y="1622545"/>
            <a:ext cx="2960995" cy="3285033"/>
            <a:chOff x="0" y="0"/>
            <a:chExt cx="3947994" cy="4380044"/>
          </a:xfrm>
        </p:grpSpPr>
        <p:sp>
          <p:nvSpPr>
            <p:cNvPr id="644" name="Google Shape;644;p63"/>
            <p:cNvSpPr/>
            <p:nvPr/>
          </p:nvSpPr>
          <p:spPr>
            <a:xfrm>
              <a:off x="0" y="0"/>
              <a:ext cx="3158400" cy="963600"/>
            </a:xfrm>
            <a:prstGeom prst="roundRect">
              <a:avLst>
                <a:gd name="adj" fmla="val 1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63"/>
            <p:cNvSpPr txBox="1"/>
            <p:nvPr/>
          </p:nvSpPr>
          <p:spPr>
            <a:xfrm>
              <a:off x="28223" y="28223"/>
              <a:ext cx="2037000" cy="9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0000" tIns="40000" rIns="40000" bIns="400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GB" sz="12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Added LGM50 parameter set on his own fork</a:t>
              </a:r>
              <a:endPara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63"/>
            <p:cNvSpPr/>
            <p:nvPr/>
          </p:nvSpPr>
          <p:spPr>
            <a:xfrm>
              <a:off x="264514" y="1138814"/>
              <a:ext cx="3158400" cy="963600"/>
            </a:xfrm>
            <a:prstGeom prst="roundRect">
              <a:avLst>
                <a:gd name="adj" fmla="val 1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63"/>
            <p:cNvSpPr txBox="1"/>
            <p:nvPr/>
          </p:nvSpPr>
          <p:spPr>
            <a:xfrm>
              <a:off x="292737" y="1167037"/>
              <a:ext cx="2211000" cy="9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0000" tIns="40000" rIns="40000" bIns="400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GB" sz="12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Added reference to relevant paper</a:t>
              </a:r>
              <a:endPara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63"/>
            <p:cNvSpPr/>
            <p:nvPr/>
          </p:nvSpPr>
          <p:spPr>
            <a:xfrm>
              <a:off x="525080" y="2277629"/>
              <a:ext cx="3158400" cy="963600"/>
            </a:xfrm>
            <a:prstGeom prst="roundRect">
              <a:avLst>
                <a:gd name="adj" fmla="val 1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63"/>
            <p:cNvSpPr txBox="1"/>
            <p:nvPr/>
          </p:nvSpPr>
          <p:spPr>
            <a:xfrm>
              <a:off x="553303" y="2305852"/>
              <a:ext cx="2214900" cy="9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0000" tIns="40000" rIns="40000" bIns="400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GB" sz="12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Merged into main code</a:t>
              </a:r>
              <a:endPara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63"/>
            <p:cNvSpPr/>
            <p:nvPr/>
          </p:nvSpPr>
          <p:spPr>
            <a:xfrm>
              <a:off x="789594" y="3416444"/>
              <a:ext cx="3158400" cy="963600"/>
            </a:xfrm>
            <a:prstGeom prst="roundRect">
              <a:avLst>
                <a:gd name="adj" fmla="val 1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63"/>
            <p:cNvSpPr txBox="1"/>
            <p:nvPr/>
          </p:nvSpPr>
          <p:spPr>
            <a:xfrm>
              <a:off x="817815" y="3444673"/>
              <a:ext cx="2340600" cy="9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0000" tIns="40000" rIns="40000" bIns="400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GB" sz="12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When the parameters set “Chen2020” is used, PyBaMM returns the citation </a:t>
              </a:r>
              <a:endPara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63"/>
            <p:cNvSpPr/>
            <p:nvPr/>
          </p:nvSpPr>
          <p:spPr>
            <a:xfrm>
              <a:off x="2532030" y="738039"/>
              <a:ext cx="626400" cy="626400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CFDEEF">
                <a:alpha val="89411"/>
              </a:srgbClr>
            </a:solidFill>
            <a:ln w="12700" cap="flat" cmpd="sng">
              <a:solidFill>
                <a:srgbClr val="CFDEEF">
                  <a:alpha val="8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63"/>
            <p:cNvSpPr txBox="1"/>
            <p:nvPr/>
          </p:nvSpPr>
          <p:spPr>
            <a:xfrm>
              <a:off x="2672958" y="738039"/>
              <a:ext cx="344400" cy="47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75" tIns="26675" rIns="26675" bIns="2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63"/>
            <p:cNvSpPr/>
            <p:nvPr/>
          </p:nvSpPr>
          <p:spPr>
            <a:xfrm>
              <a:off x="2796544" y="1876854"/>
              <a:ext cx="626400" cy="626400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CFDEEF">
                <a:alpha val="89411"/>
              </a:srgbClr>
            </a:solidFill>
            <a:ln w="12700" cap="flat" cmpd="sng">
              <a:solidFill>
                <a:srgbClr val="CFDEEF">
                  <a:alpha val="8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63"/>
            <p:cNvSpPr txBox="1"/>
            <p:nvPr/>
          </p:nvSpPr>
          <p:spPr>
            <a:xfrm>
              <a:off x="2937472" y="1876854"/>
              <a:ext cx="344400" cy="47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75" tIns="26675" rIns="26675" bIns="2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63"/>
            <p:cNvSpPr/>
            <p:nvPr/>
          </p:nvSpPr>
          <p:spPr>
            <a:xfrm>
              <a:off x="3057110" y="3015669"/>
              <a:ext cx="626400" cy="626400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CFDEEF">
                <a:alpha val="89411"/>
              </a:srgbClr>
            </a:solidFill>
            <a:ln w="12700" cap="flat" cmpd="sng">
              <a:solidFill>
                <a:srgbClr val="CFDEEF">
                  <a:alpha val="8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63"/>
            <p:cNvSpPr txBox="1"/>
            <p:nvPr/>
          </p:nvSpPr>
          <p:spPr>
            <a:xfrm>
              <a:off x="3198038" y="3015669"/>
              <a:ext cx="344400" cy="47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75" tIns="26675" rIns="26675" bIns="2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58" name="Google Shape;658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81928" y="1783571"/>
            <a:ext cx="5252944" cy="1961282"/>
          </a:xfrm>
          <a:prstGeom prst="rect">
            <a:avLst/>
          </a:prstGeom>
          <a:noFill/>
          <a:ln w="9525" cap="flat" cmpd="sng">
            <a:solidFill>
              <a:srgbClr val="BBD6EE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59" name="Google Shape;659;p63"/>
          <p:cNvSpPr txBox="1"/>
          <p:nvPr/>
        </p:nvSpPr>
        <p:spPr>
          <a:xfrm>
            <a:off x="3700259" y="3894788"/>
            <a:ext cx="53688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PyBaMM generates BibTeX entries for the papers cited in the script</a:t>
            </a:r>
            <a:endParaRPr sz="12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400" b="1" dirty="0" err="1">
                <a:latin typeface="Calibri"/>
                <a:ea typeface="Calibri"/>
                <a:cs typeface="Calibri"/>
                <a:sym typeface="Calibri"/>
              </a:rPr>
              <a:t>PyBaMM</a:t>
            </a:r>
            <a:r>
              <a:rPr lang="en-GB" sz="2400" b="1" dirty="0">
                <a:latin typeface="Calibri"/>
                <a:ea typeface="Calibri"/>
                <a:cs typeface="Calibri"/>
                <a:sym typeface="Calibri"/>
              </a:rPr>
              <a:t> Goals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5" name="Google Shape;325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6760" y="137160"/>
            <a:ext cx="608475" cy="69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DC76D4-E5E4-2D48-94C3-43EE1422A273}"/>
              </a:ext>
            </a:extLst>
          </p:cNvPr>
          <p:cNvSpPr txBox="1"/>
          <p:nvPr/>
        </p:nvSpPr>
        <p:spPr>
          <a:xfrm>
            <a:off x="601363" y="1604584"/>
            <a:ext cx="62195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</a:rPr>
              <a:t>Provide fast, reliable battery simulations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C000"/>
                </a:solidFill>
              </a:rPr>
              <a:t>Grow battery modelling user-base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</a:rPr>
              <a:t>Facilitate development of new battery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C000"/>
                </a:solidFill>
              </a:rPr>
              <a:t>Improve reproducibility of research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044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9"/>
          <p:cNvSpPr/>
          <p:nvPr/>
        </p:nvSpPr>
        <p:spPr>
          <a:xfrm>
            <a:off x="1003378" y="1204197"/>
            <a:ext cx="5364173" cy="3788329"/>
          </a:xfrm>
          <a:prstGeom prst="roundRect">
            <a:avLst>
              <a:gd name="adj" fmla="val 16667"/>
            </a:avLst>
          </a:prstGeom>
          <a:solidFill>
            <a:srgbClr val="BBD6EE">
              <a:alpha val="49411"/>
            </a:srgbClr>
          </a:solidFill>
          <a:ln w="9525" cap="flat" cmpd="sng">
            <a:solidFill>
              <a:srgbClr val="9CC2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29"/>
          <p:cNvSpPr txBox="1">
            <a:spLocks noGrp="1"/>
          </p:cNvSpPr>
          <p:nvPr>
            <p:ph type="title"/>
          </p:nvPr>
        </p:nvSpPr>
        <p:spPr>
          <a:xfrm>
            <a:off x="311700" y="116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400" b="1" dirty="0">
                <a:latin typeface="Calibri"/>
                <a:ea typeface="Calibri"/>
                <a:cs typeface="Calibri"/>
                <a:sym typeface="Calibri"/>
              </a:rPr>
              <a:t>Who is </a:t>
            </a:r>
            <a:r>
              <a:rPr lang="en-GB" sz="2400" b="1" dirty="0" err="1">
                <a:latin typeface="Calibri"/>
                <a:ea typeface="Calibri"/>
                <a:cs typeface="Calibri"/>
                <a:sym typeface="Calibri"/>
              </a:rPr>
              <a:t>PyBaMM</a:t>
            </a:r>
            <a:r>
              <a:rPr lang="en-GB" sz="2400" b="1" dirty="0">
                <a:latin typeface="Calibri"/>
                <a:ea typeface="Calibri"/>
                <a:cs typeface="Calibri"/>
                <a:sym typeface="Calibri"/>
              </a:rPr>
              <a:t>?			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1800" b="1" dirty="0">
                <a:latin typeface="Calibri"/>
                <a:ea typeface="Calibri"/>
                <a:cs typeface="Calibri"/>
                <a:sym typeface="Calibri"/>
              </a:rPr>
              <a:t>Core Developers</a:t>
            </a:r>
            <a:endParaRPr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6760" y="137160"/>
            <a:ext cx="608475" cy="69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9"/>
          <p:cNvSpPr/>
          <p:nvPr/>
        </p:nvSpPr>
        <p:spPr>
          <a:xfrm rot="10800000" flipH="1">
            <a:off x="4403598" y="3402551"/>
            <a:ext cx="2698322" cy="29403"/>
          </a:xfrm>
          <a:prstGeom prst="rect">
            <a:avLst/>
          </a:prstGeom>
          <a:solidFill>
            <a:srgbClr val="6AA84F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" name="Google Shape;131;p29"/>
          <p:cNvGrpSpPr/>
          <p:nvPr/>
        </p:nvGrpSpPr>
        <p:grpSpPr>
          <a:xfrm>
            <a:off x="6837896" y="2926518"/>
            <a:ext cx="1452650" cy="879307"/>
            <a:chOff x="1825024" y="4870884"/>
            <a:chExt cx="1492500" cy="1355700"/>
          </a:xfrm>
        </p:grpSpPr>
        <p:sp>
          <p:nvSpPr>
            <p:cNvPr id="132" name="Google Shape;132;p29"/>
            <p:cNvSpPr/>
            <p:nvPr/>
          </p:nvSpPr>
          <p:spPr>
            <a:xfrm>
              <a:off x="1825024" y="4870884"/>
              <a:ext cx="1492500" cy="13557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12" scaled="0"/>
            </a:gradFill>
            <a:ln w="9525" cap="flat" cmpd="sng">
              <a:solidFill>
                <a:srgbClr val="38761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Michigan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9"/>
            <p:cNvSpPr/>
            <p:nvPr/>
          </p:nvSpPr>
          <p:spPr>
            <a:xfrm>
              <a:off x="1982677" y="5502623"/>
              <a:ext cx="1177200" cy="6462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GB" sz="12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Mechanical Engineering</a:t>
              </a:r>
              <a:endParaRPr sz="1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5" name="Google Shape;135;p29"/>
          <p:cNvSpPr/>
          <p:nvPr/>
        </p:nvSpPr>
        <p:spPr>
          <a:xfrm rot="8398945" flipH="1">
            <a:off x="2193957" y="3888824"/>
            <a:ext cx="995285" cy="37939"/>
          </a:xfrm>
          <a:prstGeom prst="rect">
            <a:avLst/>
          </a:prstGeom>
          <a:solidFill>
            <a:srgbClr val="6AA84F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9"/>
          <p:cNvSpPr/>
          <p:nvPr/>
        </p:nvSpPr>
        <p:spPr>
          <a:xfrm>
            <a:off x="1545993" y="4008696"/>
            <a:ext cx="1088400" cy="687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12" scaled="0"/>
          </a:gradFill>
          <a:ln w="9525" cap="flat" cmpd="sng">
            <a:solidFill>
              <a:srgbClr val="38761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Warwick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9"/>
          <p:cNvSpPr/>
          <p:nvPr/>
        </p:nvSpPr>
        <p:spPr>
          <a:xfrm rot="-8611141" flipH="1">
            <a:off x="3889581" y="3840970"/>
            <a:ext cx="1008266" cy="37392"/>
          </a:xfrm>
          <a:prstGeom prst="rect">
            <a:avLst/>
          </a:prstGeom>
          <a:solidFill>
            <a:srgbClr val="6AA84F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9"/>
          <p:cNvSpPr/>
          <p:nvPr/>
        </p:nvSpPr>
        <p:spPr>
          <a:xfrm rot="8193690" flipH="1">
            <a:off x="3961822" y="2962854"/>
            <a:ext cx="995368" cy="37866"/>
          </a:xfrm>
          <a:prstGeom prst="rect">
            <a:avLst/>
          </a:prstGeom>
          <a:solidFill>
            <a:srgbClr val="6AA84F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9"/>
          <p:cNvSpPr/>
          <p:nvPr/>
        </p:nvSpPr>
        <p:spPr>
          <a:xfrm rot="-8028292" flipH="1">
            <a:off x="2295556" y="3020393"/>
            <a:ext cx="990383" cy="38134"/>
          </a:xfrm>
          <a:prstGeom prst="rect">
            <a:avLst/>
          </a:prstGeom>
          <a:solidFill>
            <a:srgbClr val="6AA84F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0" name="Google Shape;140;p29"/>
          <p:cNvGrpSpPr/>
          <p:nvPr/>
        </p:nvGrpSpPr>
        <p:grpSpPr>
          <a:xfrm>
            <a:off x="1363125" y="2044574"/>
            <a:ext cx="2026537" cy="874155"/>
            <a:chOff x="2012738" y="1067909"/>
            <a:chExt cx="2827200" cy="1355700"/>
          </a:xfrm>
        </p:grpSpPr>
        <p:sp>
          <p:nvSpPr>
            <p:cNvPr id="141" name="Google Shape;141;p29"/>
            <p:cNvSpPr/>
            <p:nvPr/>
          </p:nvSpPr>
          <p:spPr>
            <a:xfrm>
              <a:off x="2012738" y="1067909"/>
              <a:ext cx="2827200" cy="13557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12" scaled="0"/>
            </a:gradFill>
            <a:ln w="9525" cap="flat" cmpd="sng">
              <a:solidFill>
                <a:srgbClr val="6AA84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Oxford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9"/>
            <p:cNvSpPr/>
            <p:nvPr/>
          </p:nvSpPr>
          <p:spPr>
            <a:xfrm>
              <a:off x="2170385" y="1647771"/>
              <a:ext cx="1177200" cy="6462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GB" sz="12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Maths</a:t>
              </a:r>
              <a:endPara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29"/>
            <p:cNvSpPr/>
            <p:nvPr/>
          </p:nvSpPr>
          <p:spPr>
            <a:xfrm>
              <a:off x="3505199" y="1647771"/>
              <a:ext cx="1177200" cy="6462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GB" sz="12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Computer science</a:t>
              </a: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" name="Google Shape;147;p29"/>
          <p:cNvGrpSpPr/>
          <p:nvPr/>
        </p:nvGrpSpPr>
        <p:grpSpPr>
          <a:xfrm>
            <a:off x="3937964" y="3935125"/>
            <a:ext cx="1725266" cy="874155"/>
            <a:chOff x="7157545" y="2933064"/>
            <a:chExt cx="2406900" cy="1355700"/>
          </a:xfrm>
        </p:grpSpPr>
        <p:sp>
          <p:nvSpPr>
            <p:cNvPr id="148" name="Google Shape;148;p29"/>
            <p:cNvSpPr/>
            <p:nvPr/>
          </p:nvSpPr>
          <p:spPr>
            <a:xfrm>
              <a:off x="7157545" y="2933064"/>
              <a:ext cx="2406900" cy="13557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12" scaled="0"/>
            </a:gradFill>
            <a:ln w="9525" cap="flat" cmpd="sng">
              <a:solidFill>
                <a:srgbClr val="38761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UCL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29"/>
            <p:cNvSpPr/>
            <p:nvPr/>
          </p:nvSpPr>
          <p:spPr>
            <a:xfrm>
              <a:off x="7315201" y="3472482"/>
              <a:ext cx="2091600" cy="6462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12700" cap="flat" cmpd="sng">
              <a:solidFill>
                <a:srgbClr val="38761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GB" sz="12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Elec. Innovation Lab</a:t>
              </a: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" name="Google Shape;150;p29"/>
          <p:cNvSpPr/>
          <p:nvPr/>
        </p:nvSpPr>
        <p:spPr>
          <a:xfrm>
            <a:off x="1668314" y="4337865"/>
            <a:ext cx="843900" cy="2775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WMG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9"/>
          <p:cNvSpPr/>
          <p:nvPr/>
        </p:nvSpPr>
        <p:spPr>
          <a:xfrm>
            <a:off x="2907550" y="3173132"/>
            <a:ext cx="1555800" cy="5052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PyBaMM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9"/>
          <p:cNvSpPr txBox="1"/>
          <p:nvPr/>
        </p:nvSpPr>
        <p:spPr>
          <a:xfrm>
            <a:off x="1363118" y="1325669"/>
            <a:ext cx="4642714" cy="581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Faraday Institution</a:t>
            </a:r>
            <a:endParaRPr sz="3600" b="0" i="0" u="none" strike="noStrike" cap="none" dirty="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3" name="Google Shape;153;p29"/>
          <p:cNvGrpSpPr/>
          <p:nvPr/>
        </p:nvGrpSpPr>
        <p:grpSpPr>
          <a:xfrm>
            <a:off x="4561792" y="2184400"/>
            <a:ext cx="1360621" cy="727740"/>
            <a:chOff x="7157545" y="2933064"/>
            <a:chExt cx="2406900" cy="1355700"/>
          </a:xfrm>
        </p:grpSpPr>
        <p:sp>
          <p:nvSpPr>
            <p:cNvPr id="154" name="Google Shape;154;p29"/>
            <p:cNvSpPr/>
            <p:nvPr/>
          </p:nvSpPr>
          <p:spPr>
            <a:xfrm>
              <a:off x="7157545" y="2933064"/>
              <a:ext cx="2406900" cy="13557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0CAE9"/>
                </a:gs>
                <a:gs pos="50000">
                  <a:srgbClr val="A1C1E4"/>
                </a:gs>
                <a:gs pos="100000">
                  <a:srgbClr val="90B8E4"/>
                </a:gs>
              </a:gsLst>
              <a:lin ang="5400012" scaled="0"/>
            </a:gradFill>
            <a:ln w="9525" cap="flat" cmpd="sng">
              <a:solidFill>
                <a:srgbClr val="38761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GB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Imperial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29"/>
            <p:cNvSpPr/>
            <p:nvPr/>
          </p:nvSpPr>
          <p:spPr>
            <a:xfrm>
              <a:off x="7484837" y="3610448"/>
              <a:ext cx="1752300" cy="4578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12700" cap="flat" cmpd="sng">
              <a:solidFill>
                <a:srgbClr val="38761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GB" sz="12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Engineering</a:t>
              </a: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400" b="1">
                <a:latin typeface="Calibri"/>
                <a:ea typeface="Calibri"/>
                <a:cs typeface="Calibri"/>
                <a:sym typeface="Calibri"/>
              </a:rPr>
              <a:t>Who is PyBaMM?	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1800" b="1">
                <a:latin typeface="Calibri"/>
                <a:ea typeface="Calibri"/>
                <a:cs typeface="Calibri"/>
                <a:sym typeface="Calibri"/>
              </a:rPr>
              <a:t>Active and growing community	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6760" y="137160"/>
            <a:ext cx="608475" cy="69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5987" y="977975"/>
            <a:ext cx="7432024" cy="38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3"/>
          <p:cNvSpPr txBox="1"/>
          <p:nvPr/>
        </p:nvSpPr>
        <p:spPr>
          <a:xfrm>
            <a:off x="855975" y="4746850"/>
            <a:ext cx="7431900" cy="244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GitHub Interactions</a:t>
            </a:r>
            <a:r>
              <a:rPr lang="en-GB"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					Data collected from publicly available location information github.com/pybamm-team/PyBaMM</a:t>
            </a:r>
            <a:endParaRPr sz="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2" name="Google Shape;232;p33"/>
          <p:cNvGrpSpPr/>
          <p:nvPr/>
        </p:nvGrpSpPr>
        <p:grpSpPr>
          <a:xfrm>
            <a:off x="1095825" y="3870225"/>
            <a:ext cx="1352850" cy="699000"/>
            <a:chOff x="-754575" y="1758450"/>
            <a:chExt cx="1352850" cy="699000"/>
          </a:xfrm>
        </p:grpSpPr>
        <p:sp>
          <p:nvSpPr>
            <p:cNvPr id="233" name="Google Shape;233;p33"/>
            <p:cNvSpPr/>
            <p:nvPr/>
          </p:nvSpPr>
          <p:spPr>
            <a:xfrm>
              <a:off x="-754575" y="1758450"/>
              <a:ext cx="1149900" cy="699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4" name="Google Shape;234;p3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668850" y="1869630"/>
              <a:ext cx="236050" cy="2139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3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-668850" y="2128352"/>
              <a:ext cx="236060" cy="244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" name="Google Shape;236;p33"/>
            <p:cNvSpPr txBox="1"/>
            <p:nvPr/>
          </p:nvSpPr>
          <p:spPr>
            <a:xfrm>
              <a:off x="-499425" y="1799850"/>
              <a:ext cx="10977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 Star</a:t>
              </a: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 Fork</a:t>
              </a: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A04F88-7DCE-9E41-8E9E-F5ECA6C2E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536" y="1034757"/>
            <a:ext cx="6247760" cy="3993413"/>
          </a:xfrm>
          <a:prstGeom prst="rect">
            <a:avLst/>
          </a:prstGeom>
        </p:spPr>
      </p:pic>
      <p:sp>
        <p:nvSpPr>
          <p:cNvPr id="252" name="Google Shape;252;p3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400" b="1">
                <a:latin typeface="Calibri"/>
                <a:ea typeface="Calibri"/>
                <a:cs typeface="Calibri"/>
                <a:sym typeface="Calibri"/>
              </a:rPr>
              <a:t>Who is PyBaMM?	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1800" b="1">
                <a:latin typeface="Calibri"/>
                <a:ea typeface="Calibri"/>
                <a:cs typeface="Calibri"/>
                <a:sym typeface="Calibri"/>
              </a:rPr>
              <a:t>Active and growing community	</a:t>
            </a:r>
            <a:endParaRPr sz="18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66760" y="137160"/>
            <a:ext cx="608475" cy="69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5"/>
          <p:cNvSpPr txBox="1"/>
          <p:nvPr/>
        </p:nvSpPr>
        <p:spPr>
          <a:xfrm>
            <a:off x="1559575" y="4469225"/>
            <a:ext cx="14934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Number of website hits</a:t>
            </a:r>
            <a:endParaRPr sz="1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48D2F-857F-6042-8A18-45F7FAC6C0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PYBAMM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542940-2459-C341-9805-A182139276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7323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3867</TotalTime>
  <Words>2593</Words>
  <Application>Microsoft Macintosh PowerPoint</Application>
  <PresentationFormat>On-screen Show (16:9)</PresentationFormat>
  <Paragraphs>393</Paragraphs>
  <Slides>42</Slides>
  <Notes>39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Roboto Mono</vt:lpstr>
      <vt:lpstr>Calibri</vt:lpstr>
      <vt:lpstr>Cambria Math</vt:lpstr>
      <vt:lpstr>Arial</vt:lpstr>
      <vt:lpstr>Simple Light</vt:lpstr>
      <vt:lpstr>While you wait</vt:lpstr>
      <vt:lpstr>Python Battery Mathematical Modelling </vt:lpstr>
      <vt:lpstr>Why model batteries?</vt:lpstr>
      <vt:lpstr>Why PyBaMM?</vt:lpstr>
      <vt:lpstr>PyBaMM Goals</vt:lpstr>
      <vt:lpstr>Who is PyBaMM?    Core Developers</vt:lpstr>
      <vt:lpstr>Who is PyBaMM?  Active and growing community </vt:lpstr>
      <vt:lpstr>Who is PyBaMM?  Active and growing community </vt:lpstr>
      <vt:lpstr>PYBAMM BASICS</vt:lpstr>
      <vt:lpstr>What is PyBaMM?</vt:lpstr>
      <vt:lpstr>Flexible Submodel Structure</vt:lpstr>
      <vt:lpstr>Flexible Submodel Structure</vt:lpstr>
      <vt:lpstr>PyBaMM Pipeline</vt:lpstr>
      <vt:lpstr>Simple Interface: CC Discharge</vt:lpstr>
      <vt:lpstr>Simple Interface: Change parameters</vt:lpstr>
      <vt:lpstr>Parameter Library</vt:lpstr>
      <vt:lpstr>Simple Interface: Experimental protocol</vt:lpstr>
      <vt:lpstr>Simple Interface: Experimental protocols &amp; drive cycles</vt:lpstr>
      <vt:lpstr>Fast Solve Times</vt:lpstr>
      <vt:lpstr>Fast Solve Times</vt:lpstr>
      <vt:lpstr>CASE STUDIES</vt:lpstr>
      <vt:lpstr>Case Study: Single Particle Model with electrolyte (SPMe)</vt:lpstr>
      <vt:lpstr>Case Study: Reduced order pouch cell modelling</vt:lpstr>
      <vt:lpstr>Case Study: Reduced order pouch cell modelling</vt:lpstr>
      <vt:lpstr>Case Study: A coupled multiscale model of electrochemistry  and thermal transport for Li-ion cells</vt:lpstr>
      <vt:lpstr>Case Study: A coupled multiscale model of electrochemistry  and thermal transport for Li-ion cells</vt:lpstr>
      <vt:lpstr>Case Study: SEI models</vt:lpstr>
      <vt:lpstr>Case Study: Thermal runaway under external short-circuit</vt:lpstr>
      <vt:lpstr>Case Study: Thermal runaway under external short-circuit</vt:lpstr>
      <vt:lpstr>Case Study: Understanding LFP degradation</vt:lpstr>
      <vt:lpstr>Case Study: Variational Bayes</vt:lpstr>
      <vt:lpstr>Highlighted upcoming feature: pack modelling using PyBaMM and Simulink  </vt:lpstr>
      <vt:lpstr>Highlighted upcoming feature: Integration with Julia </vt:lpstr>
      <vt:lpstr>Upcoming features</vt:lpstr>
      <vt:lpstr>Further information – pybamm.org</vt:lpstr>
      <vt:lpstr>Contributors</vt:lpstr>
      <vt:lpstr>USING PYBAMM</vt:lpstr>
      <vt:lpstr>How to use PyBaMM? Ways to engage </vt:lpstr>
      <vt:lpstr>How to use PyBaMM? Training resources</vt:lpstr>
      <vt:lpstr>Google Colab</vt:lpstr>
      <vt:lpstr>Contributing</vt:lpstr>
      <vt:lpstr>How to ensure your contribution is credited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PyBaMM Slide Deck</dc:title>
  <cp:lastModifiedBy>Microsoft Office User</cp:lastModifiedBy>
  <cp:revision>87</cp:revision>
  <dcterms:modified xsi:type="dcterms:W3CDTF">2020-09-08T14:47:19Z</dcterms:modified>
</cp:coreProperties>
</file>